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6" r:id="rId1"/>
  </p:sldMasterIdLst>
  <p:notesMasterIdLst>
    <p:notesMasterId r:id="rId20"/>
  </p:notesMasterIdLst>
  <p:sldIdLst>
    <p:sldId id="256" r:id="rId2"/>
    <p:sldId id="268" r:id="rId3"/>
    <p:sldId id="273" r:id="rId4"/>
    <p:sldId id="269" r:id="rId5"/>
    <p:sldId id="272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7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 horzBarState="min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4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584677422936346"/>
          <c:y val="0.0514005540974045"/>
          <c:w val="0.782909522096541"/>
          <c:h val="0.59737715077281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Sheet1!$B$1:$K$1</c:f>
              <c:strCache>
                <c:ptCount val="10"/>
                <c:pt idx="0">
                  <c:v>Arts</c:v>
                </c:pt>
                <c:pt idx="1">
                  <c:v>Bus. Econ.</c:v>
                </c:pt>
                <c:pt idx="2">
                  <c:v>Eng.</c:v>
                </c:pt>
                <c:pt idx="3">
                  <c:v>Global Studies</c:v>
                </c:pt>
                <c:pt idx="4">
                  <c:v>Major/Career Exp.</c:v>
                </c:pt>
                <c:pt idx="5">
                  <c:v>Outdoor Adv.</c:v>
                </c:pt>
                <c:pt idx="6">
                  <c:v>Mindful Living</c:v>
                </c:pt>
                <c:pt idx="7">
                  <c:v>Sustainability</c:v>
                </c:pt>
                <c:pt idx="8">
                  <c:v>NCC- Cornerstones</c:v>
                </c:pt>
                <c:pt idx="9">
                  <c:v>Global Crossings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22.0</c:v>
                </c:pt>
                <c:pt idx="1">
                  <c:v>25.0</c:v>
                </c:pt>
                <c:pt idx="2">
                  <c:v>30.0</c:v>
                </c:pt>
                <c:pt idx="3">
                  <c:v>33.0</c:v>
                </c:pt>
                <c:pt idx="4">
                  <c:v>23.0</c:v>
                </c:pt>
                <c:pt idx="5">
                  <c:v>19.0</c:v>
                </c:pt>
                <c:pt idx="6">
                  <c:v>40.0</c:v>
                </c:pt>
                <c:pt idx="7">
                  <c:v>16.0</c:v>
                </c:pt>
                <c:pt idx="8">
                  <c:v>47.0</c:v>
                </c:pt>
                <c:pt idx="9">
                  <c:v>29.0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Retained</c:v>
                </c:pt>
              </c:strCache>
            </c:strRef>
          </c:tx>
          <c:cat>
            <c:strRef>
              <c:f>Sheet1!$B$1:$K$1</c:f>
              <c:strCache>
                <c:ptCount val="10"/>
                <c:pt idx="0">
                  <c:v>Arts</c:v>
                </c:pt>
                <c:pt idx="1">
                  <c:v>Bus. Econ.</c:v>
                </c:pt>
                <c:pt idx="2">
                  <c:v>Eng.</c:v>
                </c:pt>
                <c:pt idx="3">
                  <c:v>Global Studies</c:v>
                </c:pt>
                <c:pt idx="4">
                  <c:v>Major/Career Exp.</c:v>
                </c:pt>
                <c:pt idx="5">
                  <c:v>Outdoor Adv.</c:v>
                </c:pt>
                <c:pt idx="6">
                  <c:v>Mindful Living</c:v>
                </c:pt>
                <c:pt idx="7">
                  <c:v>Sustainability</c:v>
                </c:pt>
                <c:pt idx="8">
                  <c:v>NCC- Cornerstones</c:v>
                </c:pt>
                <c:pt idx="9">
                  <c:v>Global Crossings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20.0</c:v>
                </c:pt>
                <c:pt idx="1">
                  <c:v>24.0</c:v>
                </c:pt>
                <c:pt idx="2">
                  <c:v>29.0</c:v>
                </c:pt>
                <c:pt idx="3">
                  <c:v>32.0</c:v>
                </c:pt>
                <c:pt idx="4">
                  <c:v>16.0</c:v>
                </c:pt>
                <c:pt idx="5">
                  <c:v>24.0</c:v>
                </c:pt>
                <c:pt idx="6">
                  <c:v>32.0</c:v>
                </c:pt>
                <c:pt idx="7">
                  <c:v>14.0</c:v>
                </c:pt>
                <c:pt idx="8">
                  <c:v>42.0</c:v>
                </c:pt>
                <c:pt idx="9">
                  <c:v>22.0</c:v>
                </c:pt>
              </c:numCache>
            </c:numRef>
          </c:val>
        </c:ser>
        <c:axId val="468388840"/>
        <c:axId val="468317176"/>
      </c:barChart>
      <c:catAx>
        <c:axId val="468388840"/>
        <c:scaling>
          <c:orientation val="minMax"/>
        </c:scaling>
        <c:axPos val="b"/>
        <c:tickLblPos val="nextTo"/>
        <c:crossAx val="468317176"/>
        <c:crosses val="autoZero"/>
        <c:auto val="1"/>
        <c:lblAlgn val="ctr"/>
        <c:lblOffset val="100"/>
      </c:catAx>
      <c:valAx>
        <c:axId val="468317176"/>
        <c:scaling>
          <c:orientation val="minMax"/>
        </c:scaling>
        <c:axPos val="l"/>
        <c:majorGridlines/>
        <c:numFmt formatCode="General" sourceLinked="1"/>
        <c:tickLblPos val="nextTo"/>
        <c:crossAx val="46838884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Sheet1!$A$45</c:f>
              <c:strCache>
                <c:ptCount val="1"/>
                <c:pt idx="0">
                  <c:v>% of Out of State Students</c:v>
                </c:pt>
              </c:strCache>
            </c:strRef>
          </c:tx>
          <c:cat>
            <c:strRef>
              <c:f>Sheet1!$B$44:$L$44</c:f>
              <c:strCache>
                <c:ptCount val="11"/>
                <c:pt idx="0">
                  <c:v>Arts</c:v>
                </c:pt>
                <c:pt idx="1">
                  <c:v>Bus. and Econ.</c:v>
                </c:pt>
                <c:pt idx="2">
                  <c:v>Engineering</c:v>
                </c:pt>
                <c:pt idx="3">
                  <c:v>Global Studies</c:v>
                </c:pt>
                <c:pt idx="4">
                  <c:v>Major/Career Exp.</c:v>
                </c:pt>
                <c:pt idx="5">
                  <c:v>Outdoor Adv.</c:v>
                </c:pt>
                <c:pt idx="6">
                  <c:v>Mindful Living</c:v>
                </c:pt>
                <c:pt idx="7">
                  <c:v>Sustainability</c:v>
                </c:pt>
                <c:pt idx="8">
                  <c:v>NCC- Cornerstones</c:v>
                </c:pt>
                <c:pt idx="9">
                  <c:v>Global Crossings</c:v>
                </c:pt>
                <c:pt idx="10">
                  <c:v>Honors</c:v>
                </c:pt>
              </c:strCache>
            </c:strRef>
          </c:cat>
          <c:val>
            <c:numRef>
              <c:f>Sheet1!$B$45:$L$45</c:f>
              <c:numCache>
                <c:formatCode>0%</c:formatCode>
                <c:ptCount val="11"/>
                <c:pt idx="0">
                  <c:v>0.320000000000001</c:v>
                </c:pt>
                <c:pt idx="1">
                  <c:v>0.320000000000001</c:v>
                </c:pt>
                <c:pt idx="2">
                  <c:v>0.2</c:v>
                </c:pt>
                <c:pt idx="3">
                  <c:v>0.700000000000001</c:v>
                </c:pt>
                <c:pt idx="4">
                  <c:v>0.43</c:v>
                </c:pt>
                <c:pt idx="5">
                  <c:v>0.320000000000001</c:v>
                </c:pt>
                <c:pt idx="6">
                  <c:v>0.380000000000001</c:v>
                </c:pt>
                <c:pt idx="7">
                  <c:v>0.43</c:v>
                </c:pt>
                <c:pt idx="8">
                  <c:v>0.29</c:v>
                </c:pt>
                <c:pt idx="9">
                  <c:v>0.79</c:v>
                </c:pt>
                <c:pt idx="10">
                  <c:v>0.44</c:v>
                </c:pt>
              </c:numCache>
            </c:numRef>
          </c:val>
        </c:ser>
        <c:axId val="468219208"/>
        <c:axId val="468211048"/>
      </c:barChart>
      <c:catAx>
        <c:axId val="468219208"/>
        <c:scaling>
          <c:orientation val="minMax"/>
        </c:scaling>
        <c:axPos val="b"/>
        <c:tickLblPos val="nextTo"/>
        <c:crossAx val="468211048"/>
        <c:crosses val="autoZero"/>
        <c:auto val="1"/>
        <c:lblAlgn val="ctr"/>
        <c:lblOffset val="100"/>
      </c:catAx>
      <c:valAx>
        <c:axId val="468211048"/>
        <c:scaling>
          <c:orientation val="minMax"/>
        </c:scaling>
        <c:axPos val="l"/>
        <c:majorGridlines/>
        <c:numFmt formatCode="0%" sourceLinked="1"/>
        <c:tickLblPos val="nextTo"/>
        <c:crossAx val="46821920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84DF7C-2A9A-4B87-B005-C7672B9E7158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D2A6E7-AAA1-4E71-A96C-483D4123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55B304-533B-4346-86ED-65B1A838101A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98C5D2-0679-40F7-AD23-0F3E93941F32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A8D458-B7F3-4956-8D46-D47E3552A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FCF2-AF00-4D53-92F7-5FF5D2FC6069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62D9C-8095-4F54-AC09-5D222E146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E13FA-2BF3-4BB8-995D-FAA64A4FE6F4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B5BE8-4C8E-4B87-A2EF-9EA44BA78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AF7EA-E91B-4D3A-9BD6-7B567A6A7CAC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E5AF7-1716-4035-8827-2EACFDFC3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FC75-4920-4228-9B1E-1AD290FCC080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14A0-5033-4FDF-846D-65B37290F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D745-4017-4063-B52A-3AB3A0E1F4D8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704A4D-457F-4112-B251-3B2425B5B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7033BA-905A-4C76-94FB-3CB5B686B801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C16FA1-8961-48E4-A026-2B6B4D659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9EDFE3-F209-4AF8-983A-E69664191722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FBCF9D-D5DA-4820-A6DC-E594DEDEA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83F4-D67F-4829-B739-F67C76BCA5EF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60B5-D704-4EC7-A456-007F8406F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294B-4D87-49E4-B8CC-13CF96B48C93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1D5655-0459-492A-8CC6-2502E72C1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6E46-422E-4B8A-8BF9-1D337D44E64B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74FF-BB70-4089-AFED-554651C98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0EA617-6750-4F50-9F56-CE95B89BA0B2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177C86A-D767-49FB-BA78-0BFA230CC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57F4F7-F968-4CD2-891B-2A1688EEDBC9}" type="datetimeFigureOut">
              <a:rPr lang="en-US"/>
              <a:pPr>
                <a:defRPr/>
              </a:pPr>
              <a:t>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5DCBED-A4F0-4B27-8E7A-9513E0ED3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28" r:id="rId2"/>
    <p:sldLayoutId id="2147483830" r:id="rId3"/>
    <p:sldLayoutId id="2147483831" r:id="rId4"/>
    <p:sldLayoutId id="2147483832" r:id="rId5"/>
    <p:sldLayoutId id="2147483827" r:id="rId6"/>
    <p:sldLayoutId id="2147483833" r:id="rId7"/>
    <p:sldLayoutId id="2147483826" r:id="rId8"/>
    <p:sldLayoutId id="2147483834" r:id="rId9"/>
    <p:sldLayoutId id="2147483825" r:id="rId10"/>
    <p:sldLayoutId id="2147483835" r:id="rId11"/>
    <p:sldLayoutId id="21474838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-72" charset="2"/>
        <a:buChar char=""/>
        <a:defRPr sz="29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-72" charset="2"/>
        <a:buChar char=""/>
        <a:defRPr sz="26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-72" charset="2"/>
        <a:buChar char=""/>
        <a:defRPr sz="23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-72" charset="2"/>
        <a:buChar char="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-72" charset="2"/>
        <a:buChar char="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ilite.org.au/ajet/ajet28/vonkonsky.html" TargetMode="External"/><Relationship Id="rId4" Type="http://schemas.openxmlformats.org/officeDocument/2006/relationships/hyperlink" Target="http://mason.gmu.edu/~kthomps4/101-70-f11/" TargetMode="External"/><Relationship Id="rId5" Type="http://schemas.openxmlformats.org/officeDocument/2006/relationships/hyperlink" Target="http://housing.gmu.edu/general/llc/" TargetMode="External"/><Relationship Id="rId6" Type="http://schemas.openxmlformats.org/officeDocument/2006/relationships/hyperlink" Target="http://catalog.gmu.edu/preview_program.php?catoid=19&amp;poid=18087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534400" cy="2971800"/>
          </a:xfrm>
        </p:spPr>
        <p:txBody>
          <a:bodyPr/>
          <a:lstStyle/>
          <a:p>
            <a:pPr eaLnBrk="1" hangingPunct="1"/>
            <a:r>
              <a:rPr lang="en-US" cap="none" smtClean="0"/>
              <a:t>Using Data to Drive Decisions:  How LLCs are Using Collaborative Relationships to Assess our Impact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University Life Professional Symposium</a:t>
            </a:r>
          </a:p>
          <a:p>
            <a:pPr eaLnBrk="1" hangingPunct="1"/>
            <a:r>
              <a:rPr lang="en-US" smtClean="0"/>
              <a:t>2013  </a:t>
            </a:r>
          </a:p>
          <a:p>
            <a:pPr eaLnBrk="1" hangingPunct="1"/>
            <a:endParaRPr lang="en-US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3429000"/>
            <a:ext cx="8153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Kara Danner                                                                    Director of Living Learning Community Development </a:t>
            </a:r>
          </a:p>
          <a:p>
            <a:pPr>
              <a:spcBef>
                <a:spcPct val="50000"/>
              </a:spcBef>
            </a:pPr>
            <a:r>
              <a:rPr lang="en-US"/>
              <a:t>Jamie Moynihan                                                         Graduate Student and Assistant Director, Admissions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Living Learning Communities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11 LLCs for Freshman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Engineering and Business/Economics LLCs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University 100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Data Collection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Qualitative and quantitative data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Analysis of retention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In-state v. Out of state retention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Student Interviews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Retention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447800"/>
          <a:ext cx="9143999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Out-of-state students within LLC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3999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Student Interviews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12 Students interviewed</a:t>
            </a:r>
          </a:p>
          <a:p>
            <a:pPr eaLnBrk="1" hangingPunct="1"/>
            <a:r>
              <a:rPr lang="en-US" smtClean="0"/>
              <a:t>Peer Mentor program</a:t>
            </a:r>
          </a:p>
          <a:p>
            <a:pPr eaLnBrk="1" hangingPunct="1"/>
            <a:r>
              <a:rPr lang="en-US" smtClean="0"/>
              <a:t>Created and added to the sense of community</a:t>
            </a:r>
          </a:p>
          <a:p>
            <a:pPr eaLnBrk="1" hangingPunct="1"/>
            <a:r>
              <a:rPr lang="en-US" smtClean="0"/>
              <a:t>Self-Authorship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Recommendations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E-portfolio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Student Focus groups during their sophomore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-72" charset="0"/>
              </a:rPr>
              <a:t>Next Steps/Further Questions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How effectively do our LLCs </a:t>
            </a:r>
          </a:p>
          <a:p>
            <a:pPr eaLnBrk="1" hangingPunct="1">
              <a:buFont typeface="Wingdings" pitchFamily="-72" charset="2"/>
              <a:buNone/>
            </a:pPr>
            <a:r>
              <a:rPr lang="en-US" smtClean="0"/>
              <a:t>		- Help students make a successful 		  transition to college?</a:t>
            </a:r>
          </a:p>
          <a:p>
            <a:pPr eaLnBrk="1" hangingPunct="1">
              <a:buFont typeface="Wingdings" pitchFamily="-72" charset="2"/>
              <a:buNone/>
            </a:pPr>
            <a:r>
              <a:rPr lang="en-US" smtClean="0"/>
              <a:t>		- Facilitate academic achievement and 		  retention? </a:t>
            </a:r>
          </a:p>
          <a:p>
            <a:pPr eaLnBrk="1" hangingPunct="1">
              <a:buFont typeface="Wingdings" pitchFamily="-72" charset="2"/>
              <a:buNone/>
            </a:pPr>
            <a:r>
              <a:rPr lang="en-US" smtClean="0"/>
              <a:t>		- Improve student learning and 			  development?</a:t>
            </a:r>
          </a:p>
          <a:p>
            <a:pPr eaLnBrk="1" hangingPunct="1"/>
            <a:r>
              <a:rPr lang="en-US" smtClean="0"/>
              <a:t>What is the impact of a linked gen ed course?</a:t>
            </a:r>
          </a:p>
          <a:p>
            <a:pPr eaLnBrk="1" hangingPunct="1">
              <a:buFont typeface="Wingdings" pitchFamily="-7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153400" cy="5715000"/>
          </a:xfrm>
        </p:spPr>
        <p:txBody>
          <a:bodyPr>
            <a:normAutofit fontScale="3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Baxter </a:t>
            </a:r>
            <a:r>
              <a:rPr lang="en-US" sz="3200" dirty="0" err="1" smtClean="0">
                <a:ea typeface="+mn-ea"/>
                <a:cs typeface="+mn-cs"/>
              </a:rPr>
              <a:t>Magolda</a:t>
            </a:r>
            <a:r>
              <a:rPr lang="en-US" sz="3200" dirty="0" smtClean="0">
                <a:ea typeface="+mn-ea"/>
                <a:cs typeface="+mn-cs"/>
              </a:rPr>
              <a:t>, M. B.</a:t>
            </a:r>
            <a:r>
              <a:rPr lang="en-US" sz="3200" i="1" dirty="0" smtClean="0">
                <a:ea typeface="+mn-ea"/>
                <a:cs typeface="+mn-cs"/>
              </a:rPr>
              <a:t> (</a:t>
            </a:r>
            <a:r>
              <a:rPr lang="en-US" sz="3200" dirty="0" smtClean="0">
                <a:ea typeface="+mn-ea"/>
                <a:cs typeface="+mn-cs"/>
              </a:rPr>
              <a:t>2007</a:t>
            </a:r>
            <a:r>
              <a:rPr lang="en-US" sz="3200" i="1" dirty="0" smtClean="0">
                <a:ea typeface="+mn-ea"/>
                <a:cs typeface="+mn-cs"/>
              </a:rPr>
              <a:t>) </a:t>
            </a:r>
            <a:r>
              <a:rPr lang="en-US" sz="3200" dirty="0" smtClean="0">
                <a:ea typeface="+mn-ea"/>
                <a:cs typeface="+mn-cs"/>
              </a:rPr>
              <a:t>Self-authorship: The foundation for twenty-first-century education</a:t>
            </a:r>
            <a:r>
              <a:rPr lang="en-US" sz="3200" i="1" dirty="0" smtClean="0">
                <a:ea typeface="+mn-ea"/>
                <a:cs typeface="+mn-cs"/>
              </a:rPr>
              <a:t>, New Directions for Teaching and Learning, </a:t>
            </a:r>
            <a:r>
              <a:rPr lang="en-US" sz="3200" b="1" dirty="0" smtClean="0">
                <a:ea typeface="+mn-ea"/>
                <a:cs typeface="+mn-cs"/>
              </a:rPr>
              <a:t>109</a:t>
            </a:r>
            <a:r>
              <a:rPr lang="en-US" sz="3200" i="1" dirty="0" smtClean="0">
                <a:ea typeface="+mn-ea"/>
                <a:cs typeface="+mn-cs"/>
              </a:rPr>
              <a:t>, pp. </a:t>
            </a:r>
            <a:r>
              <a:rPr lang="en-US" sz="3200" dirty="0" smtClean="0">
                <a:ea typeface="+mn-ea"/>
                <a:cs typeface="+mn-cs"/>
              </a:rPr>
              <a:t>69</a:t>
            </a:r>
            <a:r>
              <a:rPr lang="en-US" sz="3200" i="1" dirty="0" smtClean="0">
                <a:ea typeface="+mn-ea"/>
                <a:cs typeface="+mn-cs"/>
              </a:rPr>
              <a:t>–</a:t>
            </a:r>
            <a:r>
              <a:rPr lang="en-US" sz="3200" dirty="0" smtClean="0">
                <a:ea typeface="+mn-ea"/>
                <a:cs typeface="+mn-cs"/>
              </a:rPr>
              <a:t>83</a:t>
            </a:r>
            <a:r>
              <a:rPr lang="en-US" sz="3200" i="1" dirty="0" smtClean="0">
                <a:ea typeface="+mn-ea"/>
                <a:cs typeface="+mn-cs"/>
              </a:rPr>
              <a:t>.</a:t>
            </a:r>
            <a:endParaRPr lang="en-US" sz="3200" dirty="0" smtClean="0"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Baxter </a:t>
            </a:r>
            <a:r>
              <a:rPr lang="en-US" sz="3200" dirty="0" err="1" smtClean="0">
                <a:ea typeface="+mn-ea"/>
                <a:cs typeface="+mn-cs"/>
              </a:rPr>
              <a:t>Magolda</a:t>
            </a:r>
            <a:r>
              <a:rPr lang="en-US" sz="3200" dirty="0" smtClean="0">
                <a:ea typeface="+mn-ea"/>
                <a:cs typeface="+mn-cs"/>
              </a:rPr>
              <a:t>, M. B. (2001). Making their own way: Narratives for transforming higher education to promote self development, 24-38.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 Dana, H., Hancock, C., &amp; Phillips, J. (2011). A Research Proposal To Evaluate The Merits Of Writing Across The Curriculum. American Journal of Business Education (AJBE), 4(5), 	15-20.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Betts, S. C., &amp; McCarthy, A. (2010). The professional writing initiative: Providing support for business students. Allied Academies International Conference: Proceedings of the  Academy of Educational Leadership (AEL), 15(1), 2-6. Retrieved from EBSCO host.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Von </a:t>
            </a:r>
            <a:r>
              <a:rPr lang="en-US" sz="3200" dirty="0" err="1" smtClean="0">
                <a:ea typeface="+mn-ea"/>
                <a:cs typeface="+mn-cs"/>
              </a:rPr>
              <a:t>Konsky</a:t>
            </a:r>
            <a:r>
              <a:rPr lang="en-US" sz="3200" dirty="0" smtClean="0">
                <a:ea typeface="+mn-ea"/>
                <a:cs typeface="+mn-cs"/>
              </a:rPr>
              <a:t>, B. R. &amp; Oliver, B. (2012). The </a:t>
            </a:r>
            <a:r>
              <a:rPr lang="en-US" sz="3200" dirty="0" err="1" smtClean="0">
                <a:ea typeface="+mn-ea"/>
                <a:cs typeface="+mn-cs"/>
              </a:rPr>
              <a:t>iPortfolio</a:t>
            </a:r>
            <a:r>
              <a:rPr lang="en-US" sz="3200" dirty="0" smtClean="0">
                <a:ea typeface="+mn-ea"/>
                <a:cs typeface="+mn-cs"/>
              </a:rPr>
              <a:t>: Measuring uptake and effective use of an institutional electronic portfolio in higher education. Australasian Journal of 	Educational Technology, 28(1), 67-90. 	</a:t>
            </a:r>
            <a:r>
              <a:rPr lang="en-US" sz="3200" u="sng" dirty="0" smtClean="0">
                <a:ea typeface="+mn-ea"/>
                <a:cs typeface="+mn-cs"/>
                <a:hlinkClick r:id="rId3"/>
              </a:rPr>
              <a:t>http://www.ascilite.org.au/ajet/ajet28/vonkonsky.html</a:t>
            </a:r>
            <a:r>
              <a:rPr lang="en-US" sz="3200" dirty="0" smtClean="0">
                <a:ea typeface="+mn-ea"/>
                <a:cs typeface="+mn-cs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err="1" smtClean="0">
                <a:ea typeface="+mn-ea"/>
                <a:cs typeface="+mn-cs"/>
              </a:rPr>
              <a:t>Inkelas</a:t>
            </a:r>
            <a:r>
              <a:rPr lang="en-US" sz="3200" dirty="0" smtClean="0">
                <a:ea typeface="+mn-ea"/>
                <a:cs typeface="+mn-cs"/>
              </a:rPr>
              <a:t>, K. K., and Associates. (2004). National Study of Living–Learning Programs: 2004  </a:t>
            </a:r>
            <a:r>
              <a:rPr lang="en-US" sz="3200" dirty="0" err="1" smtClean="0">
                <a:ea typeface="+mn-ea"/>
                <a:cs typeface="+mn-cs"/>
              </a:rPr>
              <a:t>eport</a:t>
            </a:r>
            <a:r>
              <a:rPr lang="en-US" sz="3200" dirty="0" smtClean="0">
                <a:ea typeface="+mn-ea"/>
                <a:cs typeface="+mn-cs"/>
              </a:rPr>
              <a:t> of findings.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err="1" smtClean="0">
                <a:ea typeface="+mn-ea"/>
                <a:cs typeface="+mn-cs"/>
              </a:rPr>
              <a:t>Inkelas</a:t>
            </a:r>
            <a:r>
              <a:rPr lang="en-US" sz="3200" dirty="0" smtClean="0">
                <a:ea typeface="+mn-ea"/>
                <a:cs typeface="+mn-cs"/>
              </a:rPr>
              <a:t>, K. K., Vogt, K., </a:t>
            </a:r>
            <a:r>
              <a:rPr lang="en-US" sz="3200" dirty="0" err="1" smtClean="0">
                <a:ea typeface="+mn-ea"/>
                <a:cs typeface="+mn-cs"/>
              </a:rPr>
              <a:t>Longerbeam</a:t>
            </a:r>
            <a:r>
              <a:rPr lang="en-US" sz="3200" dirty="0" smtClean="0">
                <a:ea typeface="+mn-ea"/>
                <a:cs typeface="+mn-cs"/>
              </a:rPr>
              <a:t>, S., Owen, J., and Johnson, D. (2006). Measuring outcomes of living–learning programs: Examining college environments and student 	learning and development. Journal of General Education 54(4): 294–328.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err="1" smtClean="0">
                <a:ea typeface="+mn-ea"/>
                <a:cs typeface="+mn-cs"/>
              </a:rPr>
              <a:t>Kurata</a:t>
            </a:r>
            <a:r>
              <a:rPr lang="en-US" sz="3200" dirty="0" smtClean="0">
                <a:ea typeface="+mn-ea"/>
                <a:cs typeface="+mn-cs"/>
              </a:rPr>
              <a:t>, S., Tanaka, H., Koike, S., Sakai, H. &amp; Sasaki, S. (2012). Utilization of e-Portfolio to Support Student Life: Preparation of Standards on Living Activities by Students.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Lambert, S.D., and C.G. </a:t>
            </a:r>
            <a:r>
              <a:rPr lang="en-US" sz="3200" dirty="0" err="1" smtClean="0">
                <a:ea typeface="+mn-ea"/>
                <a:cs typeface="+mn-cs"/>
              </a:rPr>
              <a:t>Loiselle</a:t>
            </a:r>
            <a:r>
              <a:rPr lang="en-US" sz="3200" dirty="0" smtClean="0">
                <a:ea typeface="+mn-ea"/>
                <a:cs typeface="+mn-cs"/>
              </a:rPr>
              <a:t>. (2008). Combining individual interviews and focus groups to enhance data richness. </a:t>
            </a:r>
            <a:r>
              <a:rPr lang="en-US" sz="3200" dirty="0" err="1" smtClean="0">
                <a:ea typeface="+mn-ea"/>
                <a:cs typeface="+mn-cs"/>
              </a:rPr>
              <a:t>Jounal</a:t>
            </a:r>
            <a:r>
              <a:rPr lang="en-US" sz="3200" dirty="0" smtClean="0">
                <a:ea typeface="+mn-ea"/>
                <a:cs typeface="+mn-cs"/>
              </a:rPr>
              <a:t> of Advanced Nursing: Research Methodology 62, no. 2: 228–37.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Love, A. G. (1999). What are learning communities? In: Levine, J. H. (ed.), Learning  Communities: New Structures, New Partnerships for Learning (Monograph No. 26), National Resource Center for the First Year Experience and Students in Transition,  University of South Carolina, Columbia,  1-12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err="1" smtClean="0">
                <a:ea typeface="+mn-ea"/>
                <a:cs typeface="+mn-cs"/>
              </a:rPr>
              <a:t>Nestel</a:t>
            </a:r>
            <a:r>
              <a:rPr lang="en-US" sz="3200" dirty="0" smtClean="0">
                <a:ea typeface="+mn-ea"/>
                <a:cs typeface="+mn-cs"/>
              </a:rPr>
              <a:t> D, </a:t>
            </a:r>
            <a:r>
              <a:rPr lang="en-US" sz="3200" dirty="0" err="1" smtClean="0">
                <a:ea typeface="+mn-ea"/>
                <a:cs typeface="+mn-cs"/>
              </a:rPr>
              <a:t>Ivkovic</a:t>
            </a:r>
            <a:r>
              <a:rPr lang="en-US" sz="3200" dirty="0" smtClean="0">
                <a:ea typeface="+mn-ea"/>
                <a:cs typeface="+mn-cs"/>
              </a:rPr>
              <a:t> A, Hill RA, Warrens AN, </a:t>
            </a:r>
            <a:r>
              <a:rPr lang="en-US" sz="3200" dirty="0" err="1" smtClean="0">
                <a:ea typeface="+mn-ea"/>
                <a:cs typeface="+mn-cs"/>
              </a:rPr>
              <a:t>Paraskevas</a:t>
            </a:r>
            <a:r>
              <a:rPr lang="en-US" sz="3200" dirty="0" smtClean="0">
                <a:ea typeface="+mn-ea"/>
                <a:cs typeface="+mn-cs"/>
              </a:rPr>
              <a:t> PA, McDonnell JA et al. (2012) Benefits  and challenges of focus groups in the evaluation of a new Graduate Entry Medical 	</a:t>
            </a:r>
            <a:r>
              <a:rPr lang="en-US" sz="3200" dirty="0" err="1" smtClean="0">
                <a:ea typeface="+mn-ea"/>
                <a:cs typeface="+mn-cs"/>
              </a:rPr>
              <a:t>Programme</a:t>
            </a:r>
            <a:r>
              <a:rPr lang="en-US" sz="3200" dirty="0" smtClean="0">
                <a:ea typeface="+mn-ea"/>
                <a:cs typeface="+mn-cs"/>
              </a:rPr>
              <a:t>. </a:t>
            </a:r>
            <a:r>
              <a:rPr lang="en-US" sz="3200" i="1" dirty="0" smtClean="0">
                <a:ea typeface="+mn-ea"/>
                <a:cs typeface="+mn-cs"/>
              </a:rPr>
              <a:t>Assessment &amp; Evaluation in Higher Education</a:t>
            </a:r>
            <a:r>
              <a:rPr lang="en-US" sz="3200" dirty="0" smtClean="0">
                <a:ea typeface="+mn-ea"/>
                <a:cs typeface="+mn-cs"/>
              </a:rPr>
              <a:t>; </a:t>
            </a:r>
            <a:r>
              <a:rPr lang="en-US" sz="3200" b="1" dirty="0" smtClean="0">
                <a:ea typeface="+mn-ea"/>
                <a:cs typeface="+mn-cs"/>
              </a:rPr>
              <a:t>37(1):</a:t>
            </a:r>
            <a:r>
              <a:rPr lang="en-US" sz="3200" dirty="0" smtClean="0">
                <a:ea typeface="+mn-ea"/>
                <a:cs typeface="+mn-cs"/>
              </a:rPr>
              <a:t> 1-17.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Stassen, Martha L (2003).  Research in Higher Education.  Student outcomes: The impact of varying Living-Learning Community models. Volume 44, Number 5, 581-613.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Thompson, Kenneth.  Retrieved November. 8, 2012 from  </a:t>
            </a:r>
            <a:r>
              <a:rPr lang="en-US" sz="3200" u="sng" dirty="0" smtClean="0">
                <a:ea typeface="+mn-ea"/>
                <a:cs typeface="+mn-cs"/>
                <a:hlinkClick r:id="rId4"/>
              </a:rPr>
              <a:t>http://mason.gmu.edu/~kthomps4/101-70-f11/</a:t>
            </a:r>
            <a:r>
              <a:rPr lang="en-US" sz="3200" dirty="0" smtClean="0">
                <a:ea typeface="+mn-ea"/>
                <a:cs typeface="+mn-cs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Tinto, V. (1997). Classrooms as communities: Exploring the educational character of student persistence. Journal of Higher Education 68, 599–623.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Tinto, V. (2000). Learning better together: The impact of learning communities on student success in higher Education. Journal of Institutional Research 9, 48–53.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George Mason University (2012). Living Learning Communities. Retrieved from </a:t>
            </a:r>
            <a:r>
              <a:rPr lang="en-US" sz="3200" u="sng" dirty="0" smtClean="0">
                <a:ea typeface="+mn-ea"/>
                <a:cs typeface="+mn-cs"/>
                <a:hlinkClick r:id="rId5"/>
              </a:rPr>
              <a:t>http://housing.gmu.edu/general/llc/</a:t>
            </a:r>
            <a:r>
              <a:rPr lang="en-US" sz="3200" dirty="0" smtClean="0">
                <a:ea typeface="+mn-ea"/>
                <a:cs typeface="+mn-cs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George Mason University (2012). University General Education. Retrieved from  </a:t>
            </a:r>
            <a:r>
              <a:rPr lang="en-US" sz="3200" u="sng" dirty="0" smtClean="0">
                <a:ea typeface="+mn-ea"/>
                <a:cs typeface="+mn-cs"/>
                <a:hlinkClick r:id="rId6"/>
              </a:rPr>
              <a:t>ttp://catalog.gmu.edu/preview_program.php?catoid=19&amp;poid=18087</a:t>
            </a:r>
            <a:r>
              <a:rPr lang="en-US" sz="3200" dirty="0" smtClean="0">
                <a:ea typeface="+mn-ea"/>
                <a:cs typeface="+mn-cs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ea typeface="+mn-ea"/>
                <a:cs typeface="+mn-cs"/>
              </a:rPr>
              <a:t>The Integrated Postsecondary Education Data System (2012). Retrieved from </a:t>
            </a:r>
            <a:r>
              <a:rPr lang="en-US" sz="3200" i="1" dirty="0" smtClean="0">
                <a:ea typeface="+mn-ea"/>
                <a:cs typeface="+mn-cs"/>
              </a:rPr>
              <a:t>nces.ed.gov/</a:t>
            </a:r>
            <a:r>
              <a:rPr lang="en-US" sz="3200" i="1" dirty="0" err="1" smtClean="0">
                <a:ea typeface="+mn-ea"/>
                <a:cs typeface="+mn-cs"/>
              </a:rPr>
              <a:t>ipeds</a:t>
            </a:r>
            <a:r>
              <a:rPr lang="en-US" sz="3200" i="1" dirty="0" smtClean="0">
                <a:ea typeface="+mn-ea"/>
                <a:cs typeface="+mn-cs"/>
              </a:rPr>
              <a:t>/ </a:t>
            </a:r>
            <a:endParaRPr lang="en-US" sz="3200" dirty="0" smtClean="0">
              <a:ea typeface="+mn-ea"/>
              <a:cs typeface="+mn-cs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Participants will learn: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An example of how to successfully partner with current Mason graduate students to assist with program assessment</a:t>
            </a:r>
          </a:p>
          <a:p>
            <a:pPr eaLnBrk="1" hangingPunct="1"/>
            <a:r>
              <a:rPr lang="en-US" smtClean="0"/>
              <a:t>A clear example of how one such study was conducted,what we learned, and how we are using that data to inform future decisions</a:t>
            </a:r>
          </a:p>
          <a:p>
            <a:pPr eaLnBrk="1" hangingPunct="1"/>
            <a:r>
              <a:rPr lang="en-US" smtClean="0"/>
              <a:t>How university goals are reflected within the partnership</a:t>
            </a:r>
            <a:endParaRPr lang="en-US" sz="2100" smtClean="0">
              <a:latin typeface="Times New Roman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Overview of LLCs At Mason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Wide variety of LLCs  at Mason </a:t>
            </a:r>
          </a:p>
          <a:p>
            <a:pPr eaLnBrk="1" hangingPunct="1"/>
            <a:r>
              <a:rPr lang="en-US" smtClean="0"/>
              <a:t>Students live together around an area of academic interest</a:t>
            </a:r>
          </a:p>
          <a:p>
            <a:pPr eaLnBrk="1" hangingPunct="1"/>
            <a:r>
              <a:rPr lang="en-US" smtClean="0"/>
              <a:t>Every LLC has an academic component</a:t>
            </a:r>
          </a:p>
          <a:p>
            <a:pPr eaLnBrk="1" hangingPunct="1"/>
            <a:r>
              <a:rPr lang="en-US" smtClean="0"/>
              <a:t>Primarily freshmen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100" smtClean="0">
              <a:latin typeface="Times New Roman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Focus of This Project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Freshmen retention</a:t>
            </a:r>
          </a:p>
          <a:p>
            <a:pPr eaLnBrk="1" hangingPunct="1"/>
            <a:r>
              <a:rPr lang="en-US" smtClean="0"/>
              <a:t>45 different sections of Univ 100</a:t>
            </a:r>
          </a:p>
          <a:p>
            <a:pPr eaLnBrk="1" hangingPunct="1"/>
            <a:r>
              <a:rPr lang="en-US" smtClean="0"/>
              <a:t>Six of the 45 Univ 100 sections are LLC sections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>
                <a:latin typeface="Arial" pitchFamily="-72" charset="0"/>
              </a:rPr>
              <a:t>Students in the Engineering and Business and Economics LLC sections of Univ 100 also have the option of taking Eng 101 together</a:t>
            </a:r>
            <a:r>
              <a:rPr lang="en-US" smtClean="0"/>
              <a:t> </a:t>
            </a:r>
            <a:endParaRPr lang="en-US" sz="2100" smtClean="0">
              <a:latin typeface="Times New Roman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National Trends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Association of American Colleges &amp; Universities identifies LLCs as a high impact practice (</a:t>
            </a:r>
            <a:r>
              <a:rPr lang="en-US" sz="2100" smtClean="0"/>
              <a:t>http://www.aacu.org/LEAP/hip.cfm)</a:t>
            </a:r>
            <a:endParaRPr lang="en-US" smtClean="0"/>
          </a:p>
          <a:p>
            <a:pPr eaLnBrk="1" hangingPunct="1"/>
            <a:r>
              <a:rPr lang="en-US" smtClean="0"/>
              <a:t>Lessons Learned from the NSLLP </a:t>
            </a:r>
          </a:p>
          <a:p>
            <a:pPr marL="37931725" lvl="1" indent="-37474525" eaLnBrk="1" hangingPunct="1">
              <a:buFont typeface="Wingdings 2" pitchFamily="-72" charset="2"/>
              <a:buNone/>
            </a:pPr>
            <a:r>
              <a:rPr lang="en-US" sz="2800" smtClean="0"/>
              <a:t>- GPAs</a:t>
            </a:r>
          </a:p>
          <a:p>
            <a:pPr eaLnBrk="1" hangingPunct="1">
              <a:buFont typeface="Wingdings" pitchFamily="-72" charset="2"/>
              <a:buNone/>
            </a:pPr>
            <a:r>
              <a:rPr lang="en-US" smtClean="0"/>
              <a:t>	- Retention</a:t>
            </a:r>
          </a:p>
          <a:p>
            <a:pPr eaLnBrk="1" hangingPunct="1">
              <a:buFont typeface="Wingdings" pitchFamily="-72" charset="2"/>
              <a:buNone/>
            </a:pPr>
            <a:r>
              <a:rPr lang="en-US" smtClean="0"/>
              <a:t>	- Time to graduation </a:t>
            </a:r>
          </a:p>
          <a:p>
            <a:pPr eaLnBrk="1" hangingPunct="1">
              <a:buFont typeface="Wingdings" pitchFamily="-72" charset="2"/>
              <a:buNone/>
            </a:pPr>
            <a:r>
              <a:rPr lang="en-US" smtClean="0"/>
              <a:t>	- Essential Learning Outcomes </a:t>
            </a:r>
          </a:p>
          <a:p>
            <a:pPr eaLnBrk="1" hangingPunct="1">
              <a:buFont typeface="Wingdings" pitchFamily="-72" charset="2"/>
              <a:buNone/>
            </a:pPr>
            <a:r>
              <a:rPr lang="en-US" smtClean="0"/>
              <a:t>	- Transition to college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100" smtClean="0">
              <a:latin typeface="Times New Roman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CTH 826 Project Goals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For students to learn how higher education assessment works in a real situation, including developing a project</a:t>
            </a:r>
          </a:p>
          <a:p>
            <a:pPr eaLnBrk="1" hangingPunct="1"/>
            <a:r>
              <a:rPr lang="en-US" smtClean="0"/>
              <a:t>For students to apply what they are learning in the course</a:t>
            </a:r>
          </a:p>
          <a:p>
            <a:pPr eaLnBrk="1" hangingPunct="1"/>
            <a:r>
              <a:rPr lang="en-US" smtClean="0"/>
              <a:t>For programs to receive assistance in an assessment project of importance to their program</a:t>
            </a:r>
            <a:endParaRPr lang="en-US" sz="2100" smtClean="0">
              <a:latin typeface="Times New Roman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Project Commitment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Project Statement</a:t>
            </a:r>
          </a:p>
          <a:p>
            <a:pPr eaLnBrk="1" hangingPunct="1"/>
            <a:r>
              <a:rPr lang="en-US" smtClean="0"/>
              <a:t>Meetings </a:t>
            </a:r>
          </a:p>
          <a:p>
            <a:pPr eaLnBrk="1" hangingPunct="1"/>
            <a:r>
              <a:rPr lang="en-US" smtClean="0"/>
              <a:t>Comments</a:t>
            </a:r>
            <a:endParaRPr lang="en-US" sz="2100" smtClean="0">
              <a:latin typeface="Times New Roman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Concept Map</a:t>
            </a:r>
          </a:p>
        </p:txBody>
      </p:sp>
      <p:pic>
        <p:nvPicPr>
          <p:cNvPr id="29698" name="Content Placeholder 3" descr="Concept Map.bmp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503363"/>
            <a:ext cx="9144000" cy="5305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English 101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Fulfill General Education Requirements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Context Learning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Peer Tutors/Mentors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386</TotalTime>
  <Words>803</Words>
  <Application>Microsoft Office PowerPoint</Application>
  <PresentationFormat>On-screen Show (4:3)</PresentationFormat>
  <Paragraphs>96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ＭＳ Ｐゴシック</vt:lpstr>
      <vt:lpstr>Tw Cen MT</vt:lpstr>
      <vt:lpstr>Wingdings</vt:lpstr>
      <vt:lpstr>Wingdings 2</vt:lpstr>
      <vt:lpstr>Calibri</vt:lpstr>
      <vt:lpstr>Times New Roman</vt:lpstr>
      <vt:lpstr>Median</vt:lpstr>
      <vt:lpstr>Using Data to Drive Decisions:  How LLCs are Using Collaborative Relationships to Assess our Impact</vt:lpstr>
      <vt:lpstr>Participants will learn: </vt:lpstr>
      <vt:lpstr>Overview of LLCs At Mason</vt:lpstr>
      <vt:lpstr>Focus of This Project</vt:lpstr>
      <vt:lpstr>National Trends</vt:lpstr>
      <vt:lpstr>CTH 826 Project Goals</vt:lpstr>
      <vt:lpstr>Project Commitment</vt:lpstr>
      <vt:lpstr>Concept Map</vt:lpstr>
      <vt:lpstr>English 101</vt:lpstr>
      <vt:lpstr>Living Learning Communities</vt:lpstr>
      <vt:lpstr>Data Collection</vt:lpstr>
      <vt:lpstr>Retention</vt:lpstr>
      <vt:lpstr>Out-of-state students within LLC</vt:lpstr>
      <vt:lpstr>Student Interviews</vt:lpstr>
      <vt:lpstr>Recommendations</vt:lpstr>
      <vt:lpstr>Next Steps/Further Questions</vt:lpstr>
      <vt:lpstr>References</vt:lpstr>
      <vt:lpstr>Questions?</vt:lpstr>
    </vt:vector>
  </TitlesOfParts>
  <Company>George Mason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Learning Communities and English 101 Partnership</dc:title>
  <dc:creator>jmoyniha</dc:creator>
  <cp:lastModifiedBy>Pam Patterson</cp:lastModifiedBy>
  <cp:revision>69</cp:revision>
  <dcterms:created xsi:type="dcterms:W3CDTF">2012-12-05T14:24:19Z</dcterms:created>
  <dcterms:modified xsi:type="dcterms:W3CDTF">2013-01-11T12:54:25Z</dcterms:modified>
</cp:coreProperties>
</file>