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7" r:id="rId4"/>
    <p:sldId id="266" r:id="rId5"/>
    <p:sldId id="259" r:id="rId6"/>
    <p:sldId id="261" r:id="rId7"/>
    <p:sldId id="263" r:id="rId8"/>
    <p:sldId id="264" r:id="rId9"/>
    <p:sldId id="268" r:id="rId10"/>
    <p:sldId id="260" r:id="rId11"/>
    <p:sldId id="269" r:id="rId12"/>
    <p:sldId id="275" r:id="rId13"/>
    <p:sldId id="272" r:id="rId14"/>
    <p:sldId id="270" r:id="rId15"/>
    <p:sldId id="273" r:id="rId16"/>
    <p:sldId id="276" r:id="rId17"/>
    <p:sldId id="265"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14" autoAdjust="0"/>
  </p:normalViewPr>
  <p:slideViewPr>
    <p:cSldViewPr>
      <p:cViewPr varScale="1">
        <p:scale>
          <a:sx n="53" d="100"/>
          <a:sy n="53" d="100"/>
        </p:scale>
        <p:origin x="-1644"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2"/>
  <c:chart>
    <c:title>
      <c:tx>
        <c:rich>
          <a:bodyPr/>
          <a:lstStyle/>
          <a:p>
            <a:pPr>
              <a:defRPr/>
            </a:pPr>
            <a:r>
              <a:rPr lang="en-US" sz="2000" baseline="0" dirty="0" smtClean="0">
                <a:latin typeface="Arial Black" pitchFamily="34" charset="0"/>
              </a:rPr>
              <a:t>Percentage of Faculty with Instructional </a:t>
            </a:r>
          </a:p>
          <a:p>
            <a:pPr>
              <a:defRPr/>
            </a:pPr>
            <a:r>
              <a:rPr lang="en-US" sz="2000" baseline="0" dirty="0" smtClean="0">
                <a:latin typeface="Arial Black" pitchFamily="34" charset="0"/>
              </a:rPr>
              <a:t>Roles At Non-Profit C&amp;U’s</a:t>
            </a:r>
            <a:endParaRPr lang="en-US" sz="2000" dirty="0">
              <a:latin typeface="Arial Black" pitchFamily="34" charset="0"/>
            </a:endParaRPr>
          </a:p>
        </c:rich>
      </c:tx>
      <c:layout>
        <c:manualLayout>
          <c:xMode val="edge"/>
          <c:yMode val="edge"/>
          <c:x val="0.20463740643530676"/>
          <c:y val="4.8192771084337387E-2"/>
        </c:manualLayout>
      </c:layout>
      <c:overlay val="1"/>
    </c:title>
    <c:plotArea>
      <c:layout>
        <c:manualLayout>
          <c:layoutTarget val="inner"/>
          <c:xMode val="edge"/>
          <c:yMode val="edge"/>
          <c:x val="6.3967386021191827E-2"/>
          <c:y val="3.2103374126426998E-2"/>
          <c:w val="0.91905730533683272"/>
          <c:h val="0.73915757518262026"/>
        </c:manualLayout>
      </c:layout>
      <c:barChart>
        <c:barDir val="col"/>
        <c:grouping val="clustered"/>
        <c:ser>
          <c:idx val="0"/>
          <c:order val="0"/>
          <c:tx>
            <c:strRef>
              <c:f>Sheet1!$B$1</c:f>
              <c:strCache>
                <c:ptCount val="1"/>
                <c:pt idx="0">
                  <c:v>Tenured/Tenure Track</c:v>
                </c:pt>
              </c:strCache>
            </c:strRef>
          </c:tx>
          <c:cat>
            <c:numRef>
              <c:f>Sheet1!$A$2:$A$4</c:f>
              <c:numCache>
                <c:formatCode>General</c:formatCode>
                <c:ptCount val="3"/>
                <c:pt idx="0">
                  <c:v>1975</c:v>
                </c:pt>
                <c:pt idx="1">
                  <c:v>1995</c:v>
                </c:pt>
                <c:pt idx="2">
                  <c:v>2009</c:v>
                </c:pt>
              </c:numCache>
            </c:numRef>
          </c:cat>
          <c:val>
            <c:numRef>
              <c:f>Sheet1!$B$2:$B$4</c:f>
              <c:numCache>
                <c:formatCode>General</c:formatCode>
                <c:ptCount val="3"/>
                <c:pt idx="0">
                  <c:v>57</c:v>
                </c:pt>
                <c:pt idx="1">
                  <c:v>42</c:v>
                </c:pt>
                <c:pt idx="2">
                  <c:v>33</c:v>
                </c:pt>
              </c:numCache>
            </c:numRef>
          </c:val>
        </c:ser>
        <c:ser>
          <c:idx val="1"/>
          <c:order val="1"/>
          <c:tx>
            <c:strRef>
              <c:f>Sheet1!$C$1</c:f>
              <c:strCache>
                <c:ptCount val="1"/>
                <c:pt idx="0">
                  <c:v>Full-Time Non-Tenure Track</c:v>
                </c:pt>
              </c:strCache>
            </c:strRef>
          </c:tx>
          <c:cat>
            <c:numRef>
              <c:f>Sheet1!$A$2:$A$4</c:f>
              <c:numCache>
                <c:formatCode>General</c:formatCode>
                <c:ptCount val="3"/>
                <c:pt idx="0">
                  <c:v>1975</c:v>
                </c:pt>
                <c:pt idx="1">
                  <c:v>1995</c:v>
                </c:pt>
                <c:pt idx="2">
                  <c:v>2009</c:v>
                </c:pt>
              </c:numCache>
            </c:numRef>
          </c:cat>
          <c:val>
            <c:numRef>
              <c:f>Sheet1!$C$2:$C$4</c:f>
              <c:numCache>
                <c:formatCode>General</c:formatCode>
                <c:ptCount val="3"/>
                <c:pt idx="0">
                  <c:v>13</c:v>
                </c:pt>
                <c:pt idx="1">
                  <c:v>17</c:v>
                </c:pt>
                <c:pt idx="2">
                  <c:v>18</c:v>
                </c:pt>
              </c:numCache>
            </c:numRef>
          </c:val>
        </c:ser>
        <c:ser>
          <c:idx val="2"/>
          <c:order val="2"/>
          <c:tx>
            <c:strRef>
              <c:f>Sheet1!$D$1</c:f>
              <c:strCache>
                <c:ptCount val="1"/>
                <c:pt idx="0">
                  <c:v>Part-Time Non-Tenure Track</c:v>
                </c:pt>
              </c:strCache>
            </c:strRef>
          </c:tx>
          <c:cat>
            <c:numRef>
              <c:f>Sheet1!$A$2:$A$4</c:f>
              <c:numCache>
                <c:formatCode>General</c:formatCode>
                <c:ptCount val="3"/>
                <c:pt idx="0">
                  <c:v>1975</c:v>
                </c:pt>
                <c:pt idx="1">
                  <c:v>1995</c:v>
                </c:pt>
                <c:pt idx="2">
                  <c:v>2009</c:v>
                </c:pt>
              </c:numCache>
            </c:numRef>
          </c:cat>
          <c:val>
            <c:numRef>
              <c:f>Sheet1!$D$2:$D$4</c:f>
              <c:numCache>
                <c:formatCode>General</c:formatCode>
                <c:ptCount val="3"/>
                <c:pt idx="0">
                  <c:v>30</c:v>
                </c:pt>
                <c:pt idx="1">
                  <c:v>41</c:v>
                </c:pt>
                <c:pt idx="2">
                  <c:v>49</c:v>
                </c:pt>
              </c:numCache>
            </c:numRef>
          </c:val>
        </c:ser>
        <c:axId val="69573632"/>
        <c:axId val="69587712"/>
      </c:barChart>
      <c:catAx>
        <c:axId val="69573632"/>
        <c:scaling>
          <c:orientation val="minMax"/>
        </c:scaling>
        <c:axPos val="b"/>
        <c:numFmt formatCode="General" sourceLinked="1"/>
        <c:tickLblPos val="nextTo"/>
        <c:crossAx val="69587712"/>
        <c:crossesAt val="0"/>
        <c:auto val="1"/>
        <c:lblAlgn val="ctr"/>
        <c:lblOffset val="100"/>
      </c:catAx>
      <c:valAx>
        <c:axId val="69587712"/>
        <c:scaling>
          <c:orientation val="minMax"/>
        </c:scaling>
        <c:axPos val="l"/>
        <c:majorGridlines/>
        <c:numFmt formatCode="General" sourceLinked="0"/>
        <c:tickLblPos val="nextTo"/>
        <c:crossAx val="69573632"/>
        <c:crosses val="autoZero"/>
        <c:crossBetween val="between"/>
      </c:valAx>
    </c:plotArea>
    <c:legend>
      <c:legendPos val="b"/>
      <c:layout>
        <c:manualLayout>
          <c:xMode val="edge"/>
          <c:yMode val="edge"/>
          <c:x val="0.31437056479051256"/>
          <c:y val="0.85540081586187289"/>
          <c:w val="0.44378973461650628"/>
          <c:h val="0.13455902349555698"/>
        </c:manualLayout>
      </c:layout>
    </c:legend>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86ABB-6A17-46F8-8464-3DA2DD65932D}" type="datetimeFigureOut">
              <a:rPr lang="en-US" smtClean="0"/>
              <a:pPr/>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FC3AF1-7550-49CD-9D46-CA39428AA8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Julia_Robert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en.wikipedia.org/wiki/Wellesley_College" TargetMode="External"/><Relationship Id="rId4" Type="http://schemas.openxmlformats.org/officeDocument/2006/relationships/hyperlink" Target="http://en.wikipedia.org/wiki/Art_Histor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 of Adjuncts are in Education, Humanities, and the social</a:t>
            </a:r>
            <a:r>
              <a:rPr lang="en-US" baseline="0" dirty="0" smtClean="0"/>
              <a:t> sciences</a:t>
            </a:r>
            <a:endParaRPr lang="en-US" dirty="0"/>
          </a:p>
        </p:txBody>
      </p:sp>
      <p:sp>
        <p:nvSpPr>
          <p:cNvPr id="4" name="Slide Number Placeholder 3"/>
          <p:cNvSpPr>
            <a:spLocks noGrp="1"/>
          </p:cNvSpPr>
          <p:nvPr>
            <p:ph type="sldNum" sz="quarter" idx="10"/>
          </p:nvPr>
        </p:nvSpPr>
        <p:spPr/>
        <p:txBody>
          <a:bodyPr/>
          <a:lstStyle/>
          <a:p>
            <a:fld id="{05FC3AF1-7550-49CD-9D46-CA39428AA82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Limited instructional resources.  </a:t>
            </a:r>
            <a:r>
              <a:rPr lang="en-US" b="1" dirty="0" smtClean="0"/>
              <a:t>Skip to next slide</a:t>
            </a:r>
            <a:endParaRPr lang="en-US" dirty="0" smtClean="0"/>
          </a:p>
          <a:p>
            <a:r>
              <a:rPr lang="en-US" dirty="0" smtClean="0"/>
              <a:t>Limited course prep time:</a:t>
            </a:r>
            <a:r>
              <a:rPr lang="en-US" baseline="0" dirty="0" smtClean="0"/>
              <a:t> </a:t>
            </a:r>
            <a:r>
              <a:rPr lang="en-US" b="1" baseline="0" dirty="0" smtClean="0"/>
              <a:t>67% had three weeks or less to prep their course </a:t>
            </a:r>
            <a:r>
              <a:rPr lang="en-US" dirty="0" smtClean="0"/>
              <a:t> </a:t>
            </a:r>
          </a:p>
          <a:p>
            <a:r>
              <a:rPr lang="en-US" dirty="0" smtClean="0"/>
              <a:t>Lack of input into course and syllabus designs. </a:t>
            </a:r>
          </a:p>
          <a:p>
            <a:r>
              <a:rPr lang="en-US" dirty="0" smtClean="0"/>
              <a:t>Lack of office space to meet with students. </a:t>
            </a:r>
          </a:p>
          <a:p>
            <a:r>
              <a:rPr lang="en-US" dirty="0" smtClean="0"/>
              <a:t>Lack of training of diverse student population needs: </a:t>
            </a:r>
          </a:p>
          <a:p>
            <a:r>
              <a:rPr lang="en-US" dirty="0" smtClean="0"/>
              <a:t>Limited stature to speak from when writing recommendation letters often needed by students for grad school, etc. </a:t>
            </a:r>
          </a:p>
          <a:p>
            <a:endParaRPr lang="en-US" dirty="0" smtClean="0"/>
          </a:p>
          <a:p>
            <a:r>
              <a:rPr lang="en-US" b="1" dirty="0" smtClean="0"/>
              <a:t>Center for the Future</a:t>
            </a:r>
            <a:r>
              <a:rPr lang="en-US" b="1" baseline="0" dirty="0" smtClean="0"/>
              <a:t> of Higher Education</a:t>
            </a:r>
          </a:p>
          <a:p>
            <a:endParaRPr lang="en-US" b="1" baseline="0" dirty="0" smtClean="0"/>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05FC3AF1-7550-49CD-9D46-CA39428AA82D}"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err="1" smtClean="0"/>
              <a:t>Ehronberg</a:t>
            </a:r>
            <a:r>
              <a:rPr lang="en-US" dirty="0" smtClean="0"/>
              <a:t> and Zhang (2004)</a:t>
            </a:r>
            <a:r>
              <a:rPr lang="en-US" baseline="0" dirty="0" smtClean="0"/>
              <a:t> and Jaeger and Eagan (2009) found that graduation rates declined as NTT faculty populations rose.  </a:t>
            </a:r>
          </a:p>
          <a:p>
            <a:pPr marL="228600" indent="-228600">
              <a:buAutoNum type="arabicPeriod"/>
            </a:pPr>
            <a:r>
              <a:rPr lang="en-US" baseline="0" dirty="0" smtClean="0"/>
              <a:t>Lower second-semester retention rates, lower GPAs, fewer attempted credit hours</a:t>
            </a:r>
          </a:p>
          <a:p>
            <a:pPr marL="228600" indent="-228600">
              <a:buAutoNum type="arabicPeriod"/>
            </a:pPr>
            <a:r>
              <a:rPr lang="en-US" baseline="0" dirty="0" smtClean="0"/>
              <a:t>Contact time and interaction with students are shown to foster student success.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5FC3AF1-7550-49CD-9D46-CA39428AA82D}"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FC3AF1-7550-49CD-9D46-CA39428AA82D}"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FC3AF1-7550-49CD-9D46-CA39428AA82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you picture when you</a:t>
            </a:r>
            <a:r>
              <a:rPr lang="en-US" baseline="0" dirty="0" smtClean="0"/>
              <a:t> think of a professor? </a:t>
            </a:r>
            <a:endParaRPr lang="en-US" dirty="0"/>
          </a:p>
        </p:txBody>
      </p:sp>
      <p:sp>
        <p:nvSpPr>
          <p:cNvPr id="4" name="Slide Number Placeholder 3"/>
          <p:cNvSpPr>
            <a:spLocks noGrp="1"/>
          </p:cNvSpPr>
          <p:nvPr>
            <p:ph type="sldNum" sz="quarter" idx="10"/>
          </p:nvPr>
        </p:nvSpPr>
        <p:spPr/>
        <p:txBody>
          <a:bodyPr/>
          <a:lstStyle/>
          <a:p>
            <a:fld id="{05FC3AF1-7550-49CD-9D46-CA39428AA82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1953, Katherine Ann Watson (</a:t>
            </a:r>
            <a:r>
              <a:rPr lang="en-US" dirty="0" smtClean="0">
                <a:hlinkClick r:id="rId3" tooltip="Julia Roberts"/>
              </a:rPr>
              <a:t>Julia Roberts</a:t>
            </a:r>
            <a:r>
              <a:rPr lang="en-US" dirty="0" smtClean="0"/>
              <a:t>), a 30-year-old graduate student in the department of </a:t>
            </a:r>
            <a:r>
              <a:rPr lang="en-US" dirty="0" smtClean="0">
                <a:hlinkClick r:id="rId4" tooltip="Art History"/>
              </a:rPr>
              <a:t>Art History</a:t>
            </a:r>
            <a:r>
              <a:rPr lang="en-US" dirty="0" smtClean="0"/>
              <a:t> at Oakland State, takes a position teaching "Art History" at </a:t>
            </a:r>
            <a:r>
              <a:rPr lang="en-US" dirty="0" smtClean="0">
                <a:hlinkClick r:id="rId5" tooltip="Wellesley College"/>
              </a:rPr>
              <a:t>Wellesley College</a:t>
            </a:r>
            <a:r>
              <a:rPr lang="en-US" dirty="0" smtClean="0"/>
              <a:t>.</a:t>
            </a:r>
          </a:p>
          <a:p>
            <a:endParaRPr lang="en-US" dirty="0" smtClean="0"/>
          </a:p>
          <a:p>
            <a:r>
              <a:rPr lang="en-US" dirty="0" smtClean="0"/>
              <a:t>The fact</a:t>
            </a:r>
            <a:r>
              <a:rPr lang="en-US" baseline="0" dirty="0" smtClean="0"/>
              <a:t> is that professor Katherine Ann Watson was given a few things:</a:t>
            </a:r>
          </a:p>
          <a:p>
            <a:r>
              <a:rPr lang="en-US" baseline="0" dirty="0" smtClean="0"/>
              <a:t>A place to live near campus.</a:t>
            </a:r>
          </a:p>
          <a:p>
            <a:r>
              <a:rPr lang="en-US" baseline="0" dirty="0" smtClean="0"/>
              <a:t>An Office</a:t>
            </a:r>
          </a:p>
          <a:p>
            <a:r>
              <a:rPr lang="en-US" baseline="0" dirty="0" smtClean="0"/>
              <a:t>Supplies</a:t>
            </a:r>
          </a:p>
          <a:p>
            <a:endParaRPr lang="en-US" baseline="0" dirty="0" smtClean="0"/>
          </a:p>
        </p:txBody>
      </p:sp>
      <p:sp>
        <p:nvSpPr>
          <p:cNvPr id="4" name="Slide Number Placeholder 3"/>
          <p:cNvSpPr>
            <a:spLocks noGrp="1"/>
          </p:cNvSpPr>
          <p:nvPr>
            <p:ph type="sldNum" sz="quarter" idx="10"/>
          </p:nvPr>
        </p:nvSpPr>
        <p:spPr/>
        <p:txBody>
          <a:bodyPr/>
          <a:lstStyle/>
          <a:p>
            <a:fld id="{05FC3AF1-7550-49CD-9D46-CA39428AA82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FC3AF1-7550-49CD-9D46-CA39428AA82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There’s no one type of contingent</a:t>
            </a:r>
            <a:r>
              <a:rPr lang="en-US" baseline="0" dirty="0" smtClean="0"/>
              <a:t> faculty:</a:t>
            </a:r>
          </a:p>
          <a:p>
            <a:r>
              <a:rPr lang="en-US" baseline="0" dirty="0" smtClean="0"/>
              <a:t>Some have full time jobs, others are freeway flyers</a:t>
            </a:r>
          </a:p>
          <a:p>
            <a:r>
              <a:rPr lang="en-US" baseline="0" dirty="0" smtClean="0"/>
              <a:t>Some do it because they are retired, Others have been on the job market for a tenure track position for years. </a:t>
            </a:r>
            <a:endParaRPr lang="en-US" dirty="0"/>
          </a:p>
        </p:txBody>
      </p:sp>
      <p:sp>
        <p:nvSpPr>
          <p:cNvPr id="4" name="Slide Number Placeholder 3"/>
          <p:cNvSpPr>
            <a:spLocks noGrp="1"/>
          </p:cNvSpPr>
          <p:nvPr>
            <p:ph type="sldNum" sz="quarter" idx="10"/>
          </p:nvPr>
        </p:nvSpPr>
        <p:spPr/>
        <p:txBody>
          <a:bodyPr/>
          <a:lstStyle/>
          <a:p>
            <a:fld id="{05FC3AF1-7550-49CD-9D46-CA39428AA82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Unequal Compensation: The median pay per 3-credit</a:t>
            </a:r>
            <a:r>
              <a:rPr lang="en-US" baseline="0" dirty="0" smtClean="0"/>
              <a:t> course </a:t>
            </a:r>
            <a:r>
              <a:rPr lang="en-US" dirty="0" smtClean="0"/>
              <a:t>was $2,700 in fall 2010:</a:t>
            </a:r>
            <a:r>
              <a:rPr lang="en-US" baseline="0" dirty="0" smtClean="0"/>
              <a:t> </a:t>
            </a:r>
            <a:r>
              <a:rPr lang="en-US" dirty="0" smtClean="0"/>
              <a:t>Coalition of the Academic Workforce versus an</a:t>
            </a:r>
            <a:r>
              <a:rPr lang="en-US" baseline="0" dirty="0" smtClean="0"/>
              <a:t> average of $84,000 earned by universities per class. </a:t>
            </a:r>
          </a:p>
          <a:p>
            <a:pPr>
              <a:buNone/>
            </a:pPr>
            <a:r>
              <a:rPr lang="en-US" b="1" baseline="0" dirty="0" smtClean="0"/>
              <a:t>Go to next Slide</a:t>
            </a:r>
          </a:p>
          <a:p>
            <a:pPr>
              <a:buNone/>
            </a:pPr>
            <a:endParaRPr lang="en-US" dirty="0" smtClean="0"/>
          </a:p>
          <a:p>
            <a:pPr>
              <a:buNone/>
            </a:pPr>
            <a:r>
              <a:rPr lang="en-US" dirty="0" smtClean="0"/>
              <a:t>Lack of Job Security:</a:t>
            </a:r>
            <a:r>
              <a:rPr lang="en-US" baseline="0" dirty="0" smtClean="0"/>
              <a:t> No knowledge of whether you will be hired back.</a:t>
            </a:r>
            <a:endParaRPr lang="en-US" dirty="0" smtClean="0"/>
          </a:p>
          <a:p>
            <a:r>
              <a:rPr lang="en-US" dirty="0" smtClean="0"/>
              <a:t>No Academic Freedom: </a:t>
            </a:r>
            <a:r>
              <a:rPr lang="en-US" b="1" dirty="0" smtClean="0"/>
              <a:t>Skip two</a:t>
            </a:r>
            <a:r>
              <a:rPr lang="en-US" b="1" baseline="0" dirty="0" smtClean="0"/>
              <a:t> slides</a:t>
            </a:r>
            <a:endParaRPr lang="en-US" dirty="0" smtClean="0"/>
          </a:p>
          <a:p>
            <a:r>
              <a:rPr lang="en-US" dirty="0" smtClean="0"/>
              <a:t>Non-inclusion in Faculty Governance </a:t>
            </a:r>
          </a:p>
          <a:p>
            <a:r>
              <a:rPr lang="en-US" dirty="0" smtClean="0"/>
              <a:t>Lack of Professional Development</a:t>
            </a:r>
          </a:p>
          <a:p>
            <a:r>
              <a:rPr lang="en-US" dirty="0" smtClean="0"/>
              <a:t>Lack of Advancement Opportunities</a:t>
            </a:r>
          </a:p>
          <a:p>
            <a:r>
              <a:rPr lang="en-US" dirty="0" smtClean="0"/>
              <a:t>Little to No Benefits</a:t>
            </a:r>
          </a:p>
          <a:p>
            <a:endParaRPr lang="en-US" dirty="0"/>
          </a:p>
        </p:txBody>
      </p:sp>
      <p:sp>
        <p:nvSpPr>
          <p:cNvPr id="4" name="Slide Number Placeholder 3"/>
          <p:cNvSpPr>
            <a:spLocks noGrp="1"/>
          </p:cNvSpPr>
          <p:nvPr>
            <p:ph type="sldNum" sz="quarter" idx="10"/>
          </p:nvPr>
        </p:nvSpPr>
        <p:spPr/>
        <p:txBody>
          <a:bodyPr/>
          <a:lstStyle/>
          <a:p>
            <a:fld id="{05FC3AF1-7550-49CD-9D46-CA39428AA82D}"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Go Back</a:t>
            </a:r>
            <a:r>
              <a:rPr lang="en-US" b="1" baseline="0" dirty="0" smtClean="0"/>
              <a:t> A Slide</a:t>
            </a:r>
            <a:endParaRPr lang="en-US" b="1" dirty="0"/>
          </a:p>
        </p:txBody>
      </p:sp>
      <p:sp>
        <p:nvSpPr>
          <p:cNvPr id="4" name="Slide Number Placeholder 3"/>
          <p:cNvSpPr>
            <a:spLocks noGrp="1"/>
          </p:cNvSpPr>
          <p:nvPr>
            <p:ph type="sldNum" sz="quarter" idx="10"/>
          </p:nvPr>
        </p:nvSpPr>
        <p:spPr/>
        <p:txBody>
          <a:bodyPr/>
          <a:lstStyle/>
          <a:p>
            <a:fld id="{05FC3AF1-7550-49CD-9D46-CA39428AA82D}"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 fall, Sissy Bradford, an adjunct instructor who taught criminology at Texas A&amp;M University-San Antonio, questioned why crosses were being placed near the public university’s entrance. Last month, she was informed that the university would not offer her any courses to teach in the fall semester.</a:t>
            </a:r>
          </a:p>
          <a:p>
            <a:endParaRPr lang="en-US" dirty="0" smtClean="0"/>
          </a:p>
          <a:p>
            <a:r>
              <a:rPr lang="en-US" dirty="0" smtClean="0"/>
              <a:t>Ms. Bradford, who has received teaching awards from the university system and higher-than-average student evaluations, had already informed the university that she intended to leave at the end of 2012. </a:t>
            </a:r>
          </a:p>
          <a:p>
            <a:r>
              <a:rPr lang="en-US" dirty="0" smtClean="0"/>
              <a:t>Though she had previously been told that she would be teaching four courses in the fall, officials said this was done on a tentative basis. Twenty adjunct faculty members were not renewed for next semester.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FC3AF1-7550-49CD-9D46-CA39428AA82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96C7FE-B602-41E4-B074-166576D5196B}"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DFE57-0F43-4D72-B545-C513A58C62E9}" type="slidenum">
              <a:rPr lang="en-US" smtClean="0"/>
              <a:pPr/>
              <a:t>‹#›</a:t>
            </a:fld>
            <a:endParaRPr lang="en-US"/>
          </a:p>
        </p:txBody>
      </p:sp>
    </p:spTree>
    <p:extLst>
      <p:ext uri="{BB962C8B-B14F-4D97-AF65-F5344CB8AC3E}">
        <p14:creationId xmlns="" xmlns:p14="http://schemas.microsoft.com/office/powerpoint/2010/main" val="2816340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6C7FE-B602-41E4-B074-166576D5196B}"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DFE57-0F43-4D72-B545-C513A58C62E9}" type="slidenum">
              <a:rPr lang="en-US" smtClean="0"/>
              <a:pPr/>
              <a:t>‹#›</a:t>
            </a:fld>
            <a:endParaRPr lang="en-US"/>
          </a:p>
        </p:txBody>
      </p:sp>
    </p:spTree>
    <p:extLst>
      <p:ext uri="{BB962C8B-B14F-4D97-AF65-F5344CB8AC3E}">
        <p14:creationId xmlns="" xmlns:p14="http://schemas.microsoft.com/office/powerpoint/2010/main" val="3772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6C7FE-B602-41E4-B074-166576D5196B}"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DFE57-0F43-4D72-B545-C513A58C62E9}" type="slidenum">
              <a:rPr lang="en-US" smtClean="0"/>
              <a:pPr/>
              <a:t>‹#›</a:t>
            </a:fld>
            <a:endParaRPr lang="en-US"/>
          </a:p>
        </p:txBody>
      </p:sp>
    </p:spTree>
    <p:extLst>
      <p:ext uri="{BB962C8B-B14F-4D97-AF65-F5344CB8AC3E}">
        <p14:creationId xmlns="" xmlns:p14="http://schemas.microsoft.com/office/powerpoint/2010/main" val="190734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6C7FE-B602-41E4-B074-166576D5196B}"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DFE57-0F43-4D72-B545-C513A58C62E9}" type="slidenum">
              <a:rPr lang="en-US" smtClean="0"/>
              <a:pPr/>
              <a:t>‹#›</a:t>
            </a:fld>
            <a:endParaRPr lang="en-US"/>
          </a:p>
        </p:txBody>
      </p:sp>
    </p:spTree>
    <p:extLst>
      <p:ext uri="{BB962C8B-B14F-4D97-AF65-F5344CB8AC3E}">
        <p14:creationId xmlns="" xmlns:p14="http://schemas.microsoft.com/office/powerpoint/2010/main" val="335810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96C7FE-B602-41E4-B074-166576D5196B}"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DFE57-0F43-4D72-B545-C513A58C62E9}" type="slidenum">
              <a:rPr lang="en-US" smtClean="0"/>
              <a:pPr/>
              <a:t>‹#›</a:t>
            </a:fld>
            <a:endParaRPr lang="en-US"/>
          </a:p>
        </p:txBody>
      </p:sp>
    </p:spTree>
    <p:extLst>
      <p:ext uri="{BB962C8B-B14F-4D97-AF65-F5344CB8AC3E}">
        <p14:creationId xmlns="" xmlns:p14="http://schemas.microsoft.com/office/powerpoint/2010/main" val="99967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96C7FE-B602-41E4-B074-166576D5196B}"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DFE57-0F43-4D72-B545-C513A58C62E9}" type="slidenum">
              <a:rPr lang="en-US" smtClean="0"/>
              <a:pPr/>
              <a:t>‹#›</a:t>
            </a:fld>
            <a:endParaRPr lang="en-US"/>
          </a:p>
        </p:txBody>
      </p:sp>
    </p:spTree>
    <p:extLst>
      <p:ext uri="{BB962C8B-B14F-4D97-AF65-F5344CB8AC3E}">
        <p14:creationId xmlns="" xmlns:p14="http://schemas.microsoft.com/office/powerpoint/2010/main" val="331628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96C7FE-B602-41E4-B074-166576D5196B}" type="datetimeFigureOut">
              <a:rPr lang="en-US" smtClean="0"/>
              <a:pPr/>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4DFE57-0F43-4D72-B545-C513A58C62E9}" type="slidenum">
              <a:rPr lang="en-US" smtClean="0"/>
              <a:pPr/>
              <a:t>‹#›</a:t>
            </a:fld>
            <a:endParaRPr lang="en-US"/>
          </a:p>
        </p:txBody>
      </p:sp>
    </p:spTree>
    <p:extLst>
      <p:ext uri="{BB962C8B-B14F-4D97-AF65-F5344CB8AC3E}">
        <p14:creationId xmlns="" xmlns:p14="http://schemas.microsoft.com/office/powerpoint/2010/main" val="342418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96C7FE-B602-41E4-B074-166576D5196B}" type="datetimeFigureOut">
              <a:rPr lang="en-US" smtClean="0"/>
              <a:pPr/>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4DFE57-0F43-4D72-B545-C513A58C62E9}" type="slidenum">
              <a:rPr lang="en-US" smtClean="0"/>
              <a:pPr/>
              <a:t>‹#›</a:t>
            </a:fld>
            <a:endParaRPr lang="en-US"/>
          </a:p>
        </p:txBody>
      </p:sp>
    </p:spTree>
    <p:extLst>
      <p:ext uri="{BB962C8B-B14F-4D97-AF65-F5344CB8AC3E}">
        <p14:creationId xmlns="" xmlns:p14="http://schemas.microsoft.com/office/powerpoint/2010/main" val="395680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6C7FE-B602-41E4-B074-166576D5196B}" type="datetimeFigureOut">
              <a:rPr lang="en-US" smtClean="0"/>
              <a:pPr/>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4DFE57-0F43-4D72-B545-C513A58C62E9}" type="slidenum">
              <a:rPr lang="en-US" smtClean="0"/>
              <a:pPr/>
              <a:t>‹#›</a:t>
            </a:fld>
            <a:endParaRPr lang="en-US"/>
          </a:p>
        </p:txBody>
      </p:sp>
    </p:spTree>
    <p:extLst>
      <p:ext uri="{BB962C8B-B14F-4D97-AF65-F5344CB8AC3E}">
        <p14:creationId xmlns="" xmlns:p14="http://schemas.microsoft.com/office/powerpoint/2010/main" val="207058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6C7FE-B602-41E4-B074-166576D5196B}"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DFE57-0F43-4D72-B545-C513A58C62E9}" type="slidenum">
              <a:rPr lang="en-US" smtClean="0"/>
              <a:pPr/>
              <a:t>‹#›</a:t>
            </a:fld>
            <a:endParaRPr lang="en-US"/>
          </a:p>
        </p:txBody>
      </p:sp>
    </p:spTree>
    <p:extLst>
      <p:ext uri="{BB962C8B-B14F-4D97-AF65-F5344CB8AC3E}">
        <p14:creationId xmlns="" xmlns:p14="http://schemas.microsoft.com/office/powerpoint/2010/main" val="392416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6C7FE-B602-41E4-B074-166576D5196B}"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DFE57-0F43-4D72-B545-C513A58C62E9}" type="slidenum">
              <a:rPr lang="en-US" smtClean="0"/>
              <a:pPr/>
              <a:t>‹#›</a:t>
            </a:fld>
            <a:endParaRPr lang="en-US"/>
          </a:p>
        </p:txBody>
      </p:sp>
    </p:spTree>
    <p:extLst>
      <p:ext uri="{BB962C8B-B14F-4D97-AF65-F5344CB8AC3E}">
        <p14:creationId xmlns="" xmlns:p14="http://schemas.microsoft.com/office/powerpoint/2010/main" val="256910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6C7FE-B602-41E4-B074-166576D5196B}" type="datetimeFigureOut">
              <a:rPr lang="en-US" smtClean="0"/>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DFE57-0F43-4D72-B545-C513A58C62E9}" type="slidenum">
              <a:rPr lang="en-US" smtClean="0"/>
              <a:pPr/>
              <a:t>‹#›</a:t>
            </a:fld>
            <a:endParaRPr lang="en-US"/>
          </a:p>
        </p:txBody>
      </p:sp>
    </p:spTree>
    <p:extLst>
      <p:ext uri="{BB962C8B-B14F-4D97-AF65-F5344CB8AC3E}">
        <p14:creationId xmlns="" xmlns:p14="http://schemas.microsoft.com/office/powerpoint/2010/main" val="171394650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mDTYjqjc-SU"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0"/>
            <a:ext cx="7772400" cy="1470025"/>
          </a:xfrm>
        </p:spPr>
        <p:txBody>
          <a:bodyPr>
            <a:normAutofit fontScale="90000"/>
          </a:bodyPr>
          <a:lstStyle/>
          <a:p>
            <a:r>
              <a:rPr lang="en-US" dirty="0" smtClean="0"/>
              <a:t>Contingent Faculty and the Future of Higher Education: What Role Can University Life Play?</a:t>
            </a:r>
            <a:endParaRPr lang="en-US" dirty="0"/>
          </a:p>
        </p:txBody>
      </p:sp>
      <p:sp>
        <p:nvSpPr>
          <p:cNvPr id="3" name="Subtitle 2"/>
          <p:cNvSpPr>
            <a:spLocks noGrp="1"/>
          </p:cNvSpPr>
          <p:nvPr>
            <p:ph type="subTitle" idx="1"/>
          </p:nvPr>
        </p:nvSpPr>
        <p:spPr>
          <a:xfrm>
            <a:off x="1371600" y="3581400"/>
            <a:ext cx="6400800" cy="1752600"/>
          </a:xfrm>
        </p:spPr>
        <p:txBody>
          <a:bodyPr/>
          <a:lstStyle/>
          <a:p>
            <a:r>
              <a:rPr lang="en-US" dirty="0" smtClean="0"/>
              <a:t>Marisa Allison</a:t>
            </a:r>
          </a:p>
          <a:p>
            <a:r>
              <a:rPr lang="en-US" dirty="0" smtClean="0"/>
              <a:t>Graduate Assistant </a:t>
            </a:r>
          </a:p>
          <a:p>
            <a:r>
              <a:rPr lang="en-US" dirty="0" smtClean="0"/>
              <a:t>Women and Gender Studies</a:t>
            </a:r>
            <a:endParaRPr lang="en-US" dirty="0"/>
          </a:p>
        </p:txBody>
      </p:sp>
      <p:sp>
        <p:nvSpPr>
          <p:cNvPr id="5" name="TextBox 4"/>
          <p:cNvSpPr txBox="1"/>
          <p:nvPr/>
        </p:nvSpPr>
        <p:spPr>
          <a:xfrm>
            <a:off x="533400" y="6019800"/>
            <a:ext cx="2362200" cy="584775"/>
          </a:xfrm>
          <a:prstGeom prst="rect">
            <a:avLst/>
          </a:prstGeom>
          <a:noFill/>
        </p:spPr>
        <p:txBody>
          <a:bodyPr wrap="square" rtlCol="0">
            <a:spAutoFit/>
          </a:bodyPr>
          <a:lstStyle/>
          <a:p>
            <a:pPr algn="ctr"/>
            <a:r>
              <a:rPr lang="en-US" sz="3200" dirty="0" smtClean="0"/>
              <a:t>#adjunct</a:t>
            </a:r>
            <a:endParaRPr lang="en-US" sz="3200" dirty="0"/>
          </a:p>
        </p:txBody>
      </p:sp>
      <p:pic>
        <p:nvPicPr>
          <p:cNvPr id="16390" name="Picture 6" descr="https://twitter.com/images/resources/twitter-bird-white-on-blue.png"/>
          <p:cNvPicPr>
            <a:picLocks noChangeAspect="1" noChangeArrowheads="1"/>
          </p:cNvPicPr>
          <p:nvPr/>
        </p:nvPicPr>
        <p:blipFill>
          <a:blip r:embed="rId3" cstate="print"/>
          <a:srcRect/>
          <a:stretch>
            <a:fillRect/>
          </a:stretch>
        </p:blipFill>
        <p:spPr bwMode="auto">
          <a:xfrm>
            <a:off x="0" y="5943600"/>
            <a:ext cx="838200" cy="914400"/>
          </a:xfrm>
          <a:prstGeom prst="rect">
            <a:avLst/>
          </a:prstGeom>
          <a:noFill/>
        </p:spPr>
      </p:pic>
    </p:spTree>
    <p:extLst>
      <p:ext uri="{BB962C8B-B14F-4D97-AF65-F5344CB8AC3E}">
        <p14:creationId xmlns="" xmlns:p14="http://schemas.microsoft.com/office/powerpoint/2010/main" val="2556141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600200" y="304800"/>
            <a:ext cx="6011039" cy="5591969"/>
          </a:xfrm>
        </p:spPr>
      </p:pic>
      <p:sp>
        <p:nvSpPr>
          <p:cNvPr id="6" name="TextBox 5"/>
          <p:cNvSpPr txBox="1"/>
          <p:nvPr/>
        </p:nvSpPr>
        <p:spPr>
          <a:xfrm>
            <a:off x="533400" y="6019800"/>
            <a:ext cx="2362200" cy="584775"/>
          </a:xfrm>
          <a:prstGeom prst="rect">
            <a:avLst/>
          </a:prstGeom>
          <a:noFill/>
        </p:spPr>
        <p:txBody>
          <a:bodyPr wrap="square" rtlCol="0">
            <a:spAutoFit/>
          </a:bodyPr>
          <a:lstStyle/>
          <a:p>
            <a:pPr algn="ctr"/>
            <a:r>
              <a:rPr lang="en-US" sz="3200" dirty="0" smtClean="0"/>
              <a:t>#adjunct</a:t>
            </a:r>
            <a:endParaRPr lang="en-US" sz="3200" dirty="0"/>
          </a:p>
        </p:txBody>
      </p:sp>
      <p:pic>
        <p:nvPicPr>
          <p:cNvPr id="8" name="Picture 6" descr="https://twitter.com/images/resources/twitter-bird-white-on-blue.png"/>
          <p:cNvPicPr>
            <a:picLocks noChangeAspect="1" noChangeArrowheads="1"/>
          </p:cNvPicPr>
          <p:nvPr/>
        </p:nvPicPr>
        <p:blipFill>
          <a:blip r:embed="rId4" cstate="print"/>
          <a:srcRect/>
          <a:stretch>
            <a:fillRect/>
          </a:stretch>
        </p:blipFill>
        <p:spPr bwMode="auto">
          <a:xfrm>
            <a:off x="0" y="5943600"/>
            <a:ext cx="838200" cy="914400"/>
          </a:xfrm>
          <a:prstGeom prst="rect">
            <a:avLst/>
          </a:prstGeom>
          <a:noFill/>
        </p:spPr>
      </p:pic>
    </p:spTree>
    <p:extLst>
      <p:ext uri="{BB962C8B-B14F-4D97-AF65-F5344CB8AC3E}">
        <p14:creationId xmlns="" xmlns:p14="http://schemas.microsoft.com/office/powerpoint/2010/main" val="3252468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Sissy Bradford, Adjunct</a:t>
            </a:r>
            <a:endParaRPr lang="en-US" dirty="0"/>
          </a:p>
        </p:txBody>
      </p:sp>
      <p:pic>
        <p:nvPicPr>
          <p:cNvPr id="29698" name="Picture 2" descr="http://graphics8.nytimes.com/images/2012/06/03/us/03ttprofessor/03ttprofessor-popup.jpg"/>
          <p:cNvPicPr>
            <a:picLocks noGrp="1" noChangeAspect="1" noChangeArrowheads="1"/>
          </p:cNvPicPr>
          <p:nvPr>
            <p:ph idx="1"/>
          </p:nvPr>
        </p:nvPicPr>
        <p:blipFill>
          <a:blip r:embed="rId3" cstate="print"/>
          <a:srcRect/>
          <a:stretch>
            <a:fillRect/>
          </a:stretch>
        </p:blipFill>
        <p:spPr bwMode="auto">
          <a:xfrm>
            <a:off x="2667000" y="2133600"/>
            <a:ext cx="3730509" cy="2829448"/>
          </a:xfrm>
          <a:prstGeom prst="rect">
            <a:avLst/>
          </a:prstGeom>
          <a:noFill/>
        </p:spPr>
      </p:pic>
      <p:sp>
        <p:nvSpPr>
          <p:cNvPr id="6" name="TextBox 5"/>
          <p:cNvSpPr txBox="1"/>
          <p:nvPr/>
        </p:nvSpPr>
        <p:spPr>
          <a:xfrm>
            <a:off x="533400" y="6019800"/>
            <a:ext cx="2362200" cy="584775"/>
          </a:xfrm>
          <a:prstGeom prst="rect">
            <a:avLst/>
          </a:prstGeom>
          <a:noFill/>
        </p:spPr>
        <p:txBody>
          <a:bodyPr wrap="square" rtlCol="0">
            <a:spAutoFit/>
          </a:bodyPr>
          <a:lstStyle/>
          <a:p>
            <a:pPr algn="ctr"/>
            <a:r>
              <a:rPr lang="en-US" sz="3200" dirty="0" smtClean="0"/>
              <a:t>#adjunct</a:t>
            </a:r>
            <a:endParaRPr lang="en-US" sz="3200" dirty="0"/>
          </a:p>
        </p:txBody>
      </p:sp>
      <p:pic>
        <p:nvPicPr>
          <p:cNvPr id="7" name="Picture 6" descr="https://twitter.com/images/resources/twitter-bird-white-on-blue.png"/>
          <p:cNvPicPr>
            <a:picLocks noChangeAspect="1" noChangeArrowheads="1"/>
          </p:cNvPicPr>
          <p:nvPr/>
        </p:nvPicPr>
        <p:blipFill>
          <a:blip r:embed="rId4" cstate="print"/>
          <a:srcRect/>
          <a:stretch>
            <a:fillRect/>
          </a:stretch>
        </p:blipFill>
        <p:spPr bwMode="auto">
          <a:xfrm>
            <a:off x="0" y="5943600"/>
            <a:ext cx="838200" cy="914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Students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Limited instructional resources.</a:t>
            </a:r>
          </a:p>
          <a:p>
            <a:r>
              <a:rPr lang="en-US" dirty="0" smtClean="0"/>
              <a:t>Limited course prep time. </a:t>
            </a:r>
          </a:p>
          <a:p>
            <a:r>
              <a:rPr lang="en-US" dirty="0" smtClean="0"/>
              <a:t>Lack of input into course and syllabus designs. </a:t>
            </a:r>
          </a:p>
          <a:p>
            <a:r>
              <a:rPr lang="en-US" dirty="0" smtClean="0"/>
              <a:t>Lack of office space to meet with students. </a:t>
            </a:r>
          </a:p>
          <a:p>
            <a:r>
              <a:rPr lang="en-US" dirty="0" smtClean="0"/>
              <a:t>Lack of training of diverse student population needs. </a:t>
            </a:r>
          </a:p>
          <a:p>
            <a:r>
              <a:rPr lang="en-US" dirty="0" smtClean="0"/>
              <a:t>Limited stature to speak from when writing recommendation letters often needed by students for grad school, etc. </a:t>
            </a:r>
          </a:p>
        </p:txBody>
      </p:sp>
      <p:sp>
        <p:nvSpPr>
          <p:cNvPr id="5" name="TextBox 4"/>
          <p:cNvSpPr txBox="1"/>
          <p:nvPr/>
        </p:nvSpPr>
        <p:spPr>
          <a:xfrm>
            <a:off x="533400" y="6019800"/>
            <a:ext cx="2362200" cy="584775"/>
          </a:xfrm>
          <a:prstGeom prst="rect">
            <a:avLst/>
          </a:prstGeom>
          <a:noFill/>
        </p:spPr>
        <p:txBody>
          <a:bodyPr wrap="square" rtlCol="0">
            <a:spAutoFit/>
          </a:bodyPr>
          <a:lstStyle/>
          <a:p>
            <a:pPr algn="ctr"/>
            <a:r>
              <a:rPr lang="en-US" sz="3200" dirty="0" smtClean="0"/>
              <a:t>#adjunct</a:t>
            </a:r>
            <a:endParaRPr lang="en-US" sz="3200" dirty="0"/>
          </a:p>
        </p:txBody>
      </p:sp>
      <p:pic>
        <p:nvPicPr>
          <p:cNvPr id="6" name="Picture 6" descr="https://twitter.com/images/resources/twitter-bird-white-on-blue.png"/>
          <p:cNvPicPr>
            <a:picLocks noChangeAspect="1" noChangeArrowheads="1"/>
          </p:cNvPicPr>
          <p:nvPr/>
        </p:nvPicPr>
        <p:blipFill>
          <a:blip r:embed="rId3" cstate="print"/>
          <a:srcRect/>
          <a:stretch>
            <a:fillRect/>
          </a:stretch>
        </p:blipFill>
        <p:spPr bwMode="auto">
          <a:xfrm>
            <a:off x="0" y="5943600"/>
            <a:ext cx="838200" cy="914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Instructional Resources</a:t>
            </a:r>
            <a:endParaRPr lang="en-US" dirty="0"/>
          </a:p>
        </p:txBody>
      </p:sp>
      <p:sp>
        <p:nvSpPr>
          <p:cNvPr id="3" name="Content Placeholder 2"/>
          <p:cNvSpPr>
            <a:spLocks noGrp="1"/>
          </p:cNvSpPr>
          <p:nvPr>
            <p:ph idx="1"/>
          </p:nvPr>
        </p:nvSpPr>
        <p:spPr/>
        <p:txBody>
          <a:bodyPr>
            <a:noAutofit/>
          </a:bodyPr>
          <a:lstStyle/>
          <a:p>
            <a:r>
              <a:rPr lang="en-US" sz="3000" dirty="0" smtClean="0"/>
              <a:t>47% received copying services less than two weeks before classes started</a:t>
            </a:r>
          </a:p>
          <a:p>
            <a:r>
              <a:rPr lang="en-US" sz="3000" dirty="0" smtClean="0"/>
              <a:t>45% gained library privileges less than two weeks before classes started.</a:t>
            </a:r>
          </a:p>
          <a:p>
            <a:r>
              <a:rPr lang="en-US" sz="3000" dirty="0" smtClean="0"/>
              <a:t>38% received access to office space less than two weeks before classes started</a:t>
            </a:r>
          </a:p>
          <a:p>
            <a:r>
              <a:rPr lang="en-US" sz="3000" dirty="0" smtClean="0"/>
              <a:t>34% did not receive sample syllabi until less than two weeks before classes started</a:t>
            </a:r>
          </a:p>
        </p:txBody>
      </p:sp>
      <p:sp>
        <p:nvSpPr>
          <p:cNvPr id="5" name="TextBox 4"/>
          <p:cNvSpPr txBox="1"/>
          <p:nvPr/>
        </p:nvSpPr>
        <p:spPr>
          <a:xfrm>
            <a:off x="533400" y="6019800"/>
            <a:ext cx="2362200" cy="584775"/>
          </a:xfrm>
          <a:prstGeom prst="rect">
            <a:avLst/>
          </a:prstGeom>
          <a:noFill/>
        </p:spPr>
        <p:txBody>
          <a:bodyPr wrap="square" rtlCol="0">
            <a:spAutoFit/>
          </a:bodyPr>
          <a:lstStyle/>
          <a:p>
            <a:pPr algn="ctr"/>
            <a:r>
              <a:rPr lang="en-US" sz="3200" dirty="0" smtClean="0"/>
              <a:t>#adjunct</a:t>
            </a:r>
            <a:endParaRPr lang="en-US" sz="3200" dirty="0"/>
          </a:p>
        </p:txBody>
      </p:sp>
      <p:pic>
        <p:nvPicPr>
          <p:cNvPr id="6" name="Picture 6" descr="https://twitter.com/images/resources/twitter-bird-white-on-blue.png"/>
          <p:cNvPicPr>
            <a:picLocks noChangeAspect="1" noChangeArrowheads="1"/>
          </p:cNvPicPr>
          <p:nvPr/>
        </p:nvPicPr>
        <p:blipFill>
          <a:blip r:embed="rId2" cstate="print"/>
          <a:srcRect/>
          <a:stretch>
            <a:fillRect/>
          </a:stretch>
        </p:blipFill>
        <p:spPr bwMode="auto">
          <a:xfrm>
            <a:off x="0" y="5943600"/>
            <a:ext cx="838200" cy="914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Outcomes</a:t>
            </a:r>
            <a:endParaRPr lang="en-US" dirty="0"/>
          </a:p>
        </p:txBody>
      </p:sp>
      <p:sp>
        <p:nvSpPr>
          <p:cNvPr id="3" name="Content Placeholder 2"/>
          <p:cNvSpPr>
            <a:spLocks noGrp="1"/>
          </p:cNvSpPr>
          <p:nvPr>
            <p:ph idx="1"/>
          </p:nvPr>
        </p:nvSpPr>
        <p:spPr/>
        <p:txBody>
          <a:bodyPr/>
          <a:lstStyle/>
          <a:p>
            <a:r>
              <a:rPr lang="en-US" dirty="0" smtClean="0"/>
              <a:t>Diminished Graduation and Retention Rates</a:t>
            </a:r>
          </a:p>
          <a:p>
            <a:r>
              <a:rPr lang="en-US" dirty="0" smtClean="0"/>
              <a:t>Negative Effects to Early Exposure to Part-Time Faculty</a:t>
            </a:r>
          </a:p>
          <a:p>
            <a:r>
              <a:rPr lang="en-US" dirty="0" smtClean="0"/>
              <a:t>Reduced Faculty-Student Interaction</a:t>
            </a:r>
          </a:p>
          <a:p>
            <a:pPr>
              <a:buNone/>
            </a:pPr>
            <a:endParaRPr lang="en-US" dirty="0" smtClean="0"/>
          </a:p>
          <a:p>
            <a:pPr>
              <a:buNone/>
            </a:pPr>
            <a:endParaRPr lang="en-US" dirty="0"/>
          </a:p>
        </p:txBody>
      </p:sp>
      <p:sp>
        <p:nvSpPr>
          <p:cNvPr id="5" name="TextBox 4"/>
          <p:cNvSpPr txBox="1"/>
          <p:nvPr/>
        </p:nvSpPr>
        <p:spPr>
          <a:xfrm>
            <a:off x="533400" y="6019800"/>
            <a:ext cx="2362200" cy="584775"/>
          </a:xfrm>
          <a:prstGeom prst="rect">
            <a:avLst/>
          </a:prstGeom>
          <a:noFill/>
        </p:spPr>
        <p:txBody>
          <a:bodyPr wrap="square" rtlCol="0">
            <a:spAutoFit/>
          </a:bodyPr>
          <a:lstStyle/>
          <a:p>
            <a:pPr algn="ctr"/>
            <a:r>
              <a:rPr lang="en-US" sz="3200" dirty="0" smtClean="0"/>
              <a:t>#adjunct</a:t>
            </a:r>
            <a:endParaRPr lang="en-US" sz="3200" dirty="0"/>
          </a:p>
        </p:txBody>
      </p:sp>
      <p:pic>
        <p:nvPicPr>
          <p:cNvPr id="6" name="Picture 6" descr="https://twitter.com/images/resources/twitter-bird-white-on-blue.png"/>
          <p:cNvPicPr>
            <a:picLocks noChangeAspect="1" noChangeArrowheads="1"/>
          </p:cNvPicPr>
          <p:nvPr/>
        </p:nvPicPr>
        <p:blipFill>
          <a:blip r:embed="rId3" cstate="print"/>
          <a:srcRect/>
          <a:stretch>
            <a:fillRect/>
          </a:stretch>
        </p:blipFill>
        <p:spPr bwMode="auto">
          <a:xfrm>
            <a:off x="0" y="5943600"/>
            <a:ext cx="838200" cy="914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a:t>
            </a:r>
            <a:r>
              <a:rPr lang="en-US" dirty="0" err="1" smtClean="0"/>
              <a:t>ULife</a:t>
            </a:r>
            <a:r>
              <a:rPr lang="en-US" dirty="0" smtClean="0"/>
              <a:t> Departments Foster Collaboration with Contingent Faculty?</a:t>
            </a:r>
            <a:endParaRPr lang="en-US" dirty="0"/>
          </a:p>
        </p:txBody>
      </p:sp>
      <p:pic>
        <p:nvPicPr>
          <p:cNvPr id="12" name="Content Placeholder 11" descr="Poor Workspace Climate.JPG"/>
          <p:cNvPicPr>
            <a:picLocks noGrp="1" noChangeAspect="1"/>
          </p:cNvPicPr>
          <p:nvPr>
            <p:ph idx="1"/>
          </p:nvPr>
        </p:nvPicPr>
        <p:blipFill>
          <a:blip r:embed="rId3" cstate="print"/>
          <a:stretch>
            <a:fillRect/>
          </a:stretch>
        </p:blipFill>
        <p:spPr>
          <a:xfrm>
            <a:off x="1981200" y="1600200"/>
            <a:ext cx="5032717" cy="4724400"/>
          </a:xfrm>
        </p:spPr>
      </p:pic>
      <p:sp>
        <p:nvSpPr>
          <p:cNvPr id="20" name="TextBox 19"/>
          <p:cNvSpPr txBox="1"/>
          <p:nvPr/>
        </p:nvSpPr>
        <p:spPr>
          <a:xfrm>
            <a:off x="1447800" y="6400800"/>
            <a:ext cx="6400800" cy="369332"/>
          </a:xfrm>
          <a:prstGeom prst="rect">
            <a:avLst/>
          </a:prstGeom>
          <a:noFill/>
        </p:spPr>
        <p:txBody>
          <a:bodyPr wrap="square" rtlCol="0">
            <a:spAutoFit/>
          </a:bodyPr>
          <a:lstStyle/>
          <a:p>
            <a:r>
              <a:rPr lang="en-US" dirty="0" smtClean="0"/>
              <a:t>Source: </a:t>
            </a:r>
            <a:r>
              <a:rPr lang="en-US" i="1" dirty="0" smtClean="0"/>
              <a:t>The Changing Faculty and Student Success, </a:t>
            </a:r>
            <a:r>
              <a:rPr lang="en-US" dirty="0" smtClean="0"/>
              <a:t>pullias.usc.edu</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a:t>
            </a:r>
            <a:r>
              <a:rPr lang="en-US" dirty="0" err="1" smtClean="0"/>
              <a:t>ULife</a:t>
            </a:r>
            <a:r>
              <a:rPr lang="en-US" dirty="0" smtClean="0"/>
              <a:t> Departments Foster Collaboration with Contingent Faculty?</a:t>
            </a:r>
            <a:endParaRPr lang="en-US" dirty="0"/>
          </a:p>
        </p:txBody>
      </p:sp>
      <p:pic>
        <p:nvPicPr>
          <p:cNvPr id="4" name="Content Placeholder 12" descr="Supportive Workplace.JPG"/>
          <p:cNvPicPr>
            <a:picLocks noGrp="1" noChangeAspect="1"/>
          </p:cNvPicPr>
          <p:nvPr>
            <p:ph idx="1"/>
          </p:nvPr>
        </p:nvPicPr>
        <p:blipFill>
          <a:blip r:embed="rId2" cstate="print"/>
          <a:stretch>
            <a:fillRect/>
          </a:stretch>
        </p:blipFill>
        <p:spPr>
          <a:xfrm>
            <a:off x="1977790" y="1600200"/>
            <a:ext cx="4880210" cy="4724400"/>
          </a:xfrm>
        </p:spPr>
      </p:pic>
      <p:sp>
        <p:nvSpPr>
          <p:cNvPr id="5" name="Rectangle 4"/>
          <p:cNvSpPr/>
          <p:nvPr/>
        </p:nvSpPr>
        <p:spPr>
          <a:xfrm>
            <a:off x="1143000" y="6488668"/>
            <a:ext cx="6400800" cy="369332"/>
          </a:xfrm>
          <a:prstGeom prst="rect">
            <a:avLst/>
          </a:prstGeom>
        </p:spPr>
        <p:txBody>
          <a:bodyPr wrap="square">
            <a:spAutoFit/>
          </a:bodyPr>
          <a:lstStyle/>
          <a:p>
            <a:r>
              <a:rPr lang="en-US" dirty="0" smtClean="0"/>
              <a:t>Source: </a:t>
            </a:r>
            <a:r>
              <a:rPr lang="en-US" i="1" dirty="0" smtClean="0"/>
              <a:t>The Changing Faculty and Student Success, </a:t>
            </a:r>
            <a:r>
              <a:rPr lang="en-US" dirty="0" smtClean="0"/>
              <a:t>pullias.usc.edu</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981200"/>
            <a:ext cx="7772400" cy="1362075"/>
          </a:xfrm>
        </p:spPr>
        <p:txBody>
          <a:bodyPr/>
          <a:lstStyle/>
          <a:p>
            <a:pPr algn="ctr"/>
            <a:r>
              <a:rPr lang="en-US" dirty="0" smtClean="0">
                <a:solidFill>
                  <a:schemeClr val="accent4">
                    <a:lumMod val="20000"/>
                    <a:lumOff val="80000"/>
                  </a:schemeClr>
                </a:solidFill>
                <a:hlinkClick r:id="rId2"/>
              </a:rPr>
              <a:t>‘</a:t>
            </a:r>
            <a:r>
              <a:rPr lang="en-US" dirty="0" err="1" smtClean="0">
                <a:solidFill>
                  <a:schemeClr val="accent4">
                    <a:lumMod val="20000"/>
                    <a:lumOff val="80000"/>
                  </a:schemeClr>
                </a:solidFill>
                <a:hlinkClick r:id="rId2"/>
              </a:rPr>
              <a:t>Junct</a:t>
            </a:r>
            <a:r>
              <a:rPr lang="en-US" dirty="0" smtClean="0">
                <a:solidFill>
                  <a:schemeClr val="accent4">
                    <a:lumMod val="20000"/>
                    <a:lumOff val="80000"/>
                  </a:schemeClr>
                </a:solidFill>
                <a:hlinkClick r:id="rId2"/>
              </a:rPr>
              <a:t>: </a:t>
            </a:r>
            <a:br>
              <a:rPr lang="en-US" dirty="0" smtClean="0">
                <a:solidFill>
                  <a:schemeClr val="accent4">
                    <a:lumMod val="20000"/>
                    <a:lumOff val="80000"/>
                  </a:schemeClr>
                </a:solidFill>
                <a:hlinkClick r:id="rId2"/>
              </a:rPr>
            </a:br>
            <a:r>
              <a:rPr lang="en-US" dirty="0" smtClean="0">
                <a:solidFill>
                  <a:schemeClr val="accent4">
                    <a:lumMod val="20000"/>
                    <a:lumOff val="80000"/>
                  </a:schemeClr>
                </a:solidFill>
                <a:hlinkClick r:id="rId2"/>
              </a:rPr>
              <a:t>The trashing of higher </a:t>
            </a:r>
            <a:r>
              <a:rPr lang="en-US" dirty="0" err="1" smtClean="0">
                <a:solidFill>
                  <a:schemeClr val="accent4">
                    <a:lumMod val="20000"/>
                    <a:lumOff val="80000"/>
                  </a:schemeClr>
                </a:solidFill>
                <a:hlinkClick r:id="rId2"/>
              </a:rPr>
              <a:t>ed</a:t>
            </a:r>
            <a:endParaRPr lang="en-US" dirty="0">
              <a:solidFill>
                <a:schemeClr val="accent4">
                  <a:lumMod val="20000"/>
                  <a:lumOff val="80000"/>
                </a:schemeClr>
              </a:solidFill>
            </a:endParaRPr>
          </a:p>
        </p:txBody>
      </p:sp>
      <p:sp>
        <p:nvSpPr>
          <p:cNvPr id="7" name="TextBox 6"/>
          <p:cNvSpPr txBox="1"/>
          <p:nvPr/>
        </p:nvSpPr>
        <p:spPr>
          <a:xfrm>
            <a:off x="533400" y="6019800"/>
            <a:ext cx="2362200" cy="584775"/>
          </a:xfrm>
          <a:prstGeom prst="rect">
            <a:avLst/>
          </a:prstGeom>
          <a:noFill/>
        </p:spPr>
        <p:txBody>
          <a:bodyPr wrap="square" rtlCol="0">
            <a:spAutoFit/>
          </a:bodyPr>
          <a:lstStyle/>
          <a:p>
            <a:pPr algn="ctr"/>
            <a:r>
              <a:rPr lang="en-US" sz="3200" dirty="0" smtClean="0"/>
              <a:t>#adjunct</a:t>
            </a:r>
            <a:endParaRPr lang="en-US" sz="3200" dirty="0"/>
          </a:p>
        </p:txBody>
      </p:sp>
      <p:pic>
        <p:nvPicPr>
          <p:cNvPr id="8" name="Picture 6" descr="https://twitter.com/images/resources/twitter-bird-white-on-blue.png"/>
          <p:cNvPicPr>
            <a:picLocks noChangeAspect="1" noChangeArrowheads="1"/>
          </p:cNvPicPr>
          <p:nvPr/>
        </p:nvPicPr>
        <p:blipFill>
          <a:blip r:embed="rId3" cstate="print"/>
          <a:srcRect/>
          <a:stretch>
            <a:fillRect/>
          </a:stretch>
        </p:blipFill>
        <p:spPr bwMode="auto">
          <a:xfrm>
            <a:off x="0" y="5943600"/>
            <a:ext cx="838200" cy="914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“Our Working Conditions are Student Learning Conditions”</a:t>
            </a:r>
            <a:endParaRPr lang="en-US" dirty="0"/>
          </a:p>
        </p:txBody>
      </p:sp>
      <p:sp>
        <p:nvSpPr>
          <p:cNvPr id="6" name="TextBox 5"/>
          <p:cNvSpPr txBox="1"/>
          <p:nvPr/>
        </p:nvSpPr>
        <p:spPr>
          <a:xfrm>
            <a:off x="533400" y="6019800"/>
            <a:ext cx="2362200" cy="584775"/>
          </a:xfrm>
          <a:prstGeom prst="rect">
            <a:avLst/>
          </a:prstGeom>
          <a:noFill/>
        </p:spPr>
        <p:txBody>
          <a:bodyPr wrap="square" rtlCol="0">
            <a:spAutoFit/>
          </a:bodyPr>
          <a:lstStyle/>
          <a:p>
            <a:pPr algn="ctr"/>
            <a:r>
              <a:rPr lang="en-US" sz="3200" dirty="0" smtClean="0"/>
              <a:t>#adjunct</a:t>
            </a:r>
            <a:endParaRPr lang="en-US" sz="3200" dirty="0"/>
          </a:p>
        </p:txBody>
      </p:sp>
      <p:pic>
        <p:nvPicPr>
          <p:cNvPr id="9" name="Picture 6" descr="https://twitter.com/images/resources/twitter-bird-white-on-blue.png"/>
          <p:cNvPicPr>
            <a:picLocks noChangeAspect="1" noChangeArrowheads="1"/>
          </p:cNvPicPr>
          <p:nvPr/>
        </p:nvPicPr>
        <p:blipFill>
          <a:blip r:embed="rId2" cstate="print"/>
          <a:srcRect/>
          <a:stretch>
            <a:fillRect/>
          </a:stretch>
        </p:blipFill>
        <p:spPr bwMode="auto">
          <a:xfrm>
            <a:off x="0" y="5943600"/>
            <a:ext cx="838200" cy="914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Identify </a:t>
            </a:r>
            <a:r>
              <a:rPr lang="en-US" dirty="0"/>
              <a:t>the shift toward the increasing use of contingent/adjunct faculty on college campuses and the impact that this has on our student </a:t>
            </a:r>
            <a:r>
              <a:rPr lang="en-US" dirty="0" smtClean="0"/>
              <a:t>populations</a:t>
            </a:r>
            <a:endParaRPr lang="en-US" dirty="0"/>
          </a:p>
          <a:p>
            <a:pPr lvl="0"/>
            <a:r>
              <a:rPr lang="en-US" dirty="0"/>
              <a:t>Recognize the role that collaborations among ULIFE offices and contingent faculty can play in meeting the goals we have for academic-student development </a:t>
            </a:r>
            <a:r>
              <a:rPr lang="en-US" dirty="0" smtClean="0"/>
              <a:t>programming</a:t>
            </a:r>
            <a:endParaRPr lang="en-US" dirty="0"/>
          </a:p>
          <a:p>
            <a:pPr lvl="0"/>
            <a:r>
              <a:rPr lang="en-US" dirty="0"/>
              <a:t>Identify the ways in which contingent faculty can be engaged in ULIFE collaborations and </a:t>
            </a:r>
            <a:r>
              <a:rPr lang="en-US" dirty="0" smtClean="0"/>
              <a:t>programming</a:t>
            </a:r>
            <a:endParaRPr lang="en-US" dirty="0"/>
          </a:p>
          <a:p>
            <a:pPr lvl="0"/>
            <a:r>
              <a:rPr lang="en-US" dirty="0"/>
              <a:t>Recognize that though there are challenges, the experiences of contingent faculty and ULIFE staff can be enriched through the types of professional development opportunities available through ULIFE</a:t>
            </a:r>
          </a:p>
          <a:p>
            <a:endParaRPr lang="en-US" dirty="0"/>
          </a:p>
        </p:txBody>
      </p:sp>
      <p:sp>
        <p:nvSpPr>
          <p:cNvPr id="5" name="TextBox 4"/>
          <p:cNvSpPr txBox="1"/>
          <p:nvPr/>
        </p:nvSpPr>
        <p:spPr>
          <a:xfrm>
            <a:off x="533400" y="6019800"/>
            <a:ext cx="2362200" cy="584775"/>
          </a:xfrm>
          <a:prstGeom prst="rect">
            <a:avLst/>
          </a:prstGeom>
          <a:noFill/>
        </p:spPr>
        <p:txBody>
          <a:bodyPr wrap="square" rtlCol="0">
            <a:spAutoFit/>
          </a:bodyPr>
          <a:lstStyle/>
          <a:p>
            <a:pPr algn="ctr"/>
            <a:r>
              <a:rPr lang="en-US" sz="3200" dirty="0" smtClean="0"/>
              <a:t>#adjunct</a:t>
            </a:r>
            <a:endParaRPr lang="en-US" sz="3200" dirty="0"/>
          </a:p>
        </p:txBody>
      </p:sp>
      <p:pic>
        <p:nvPicPr>
          <p:cNvPr id="6" name="Picture 6" descr="https://twitter.com/images/resources/twitter-bird-white-on-blue.png"/>
          <p:cNvPicPr>
            <a:picLocks noChangeAspect="1" noChangeArrowheads="1"/>
          </p:cNvPicPr>
          <p:nvPr/>
        </p:nvPicPr>
        <p:blipFill>
          <a:blip r:embed="rId3" cstate="print"/>
          <a:srcRect/>
          <a:stretch>
            <a:fillRect/>
          </a:stretch>
        </p:blipFill>
        <p:spPr bwMode="auto">
          <a:xfrm>
            <a:off x="0" y="5943600"/>
            <a:ext cx="838200" cy="914400"/>
          </a:xfrm>
          <a:prstGeom prst="rect">
            <a:avLst/>
          </a:prstGeom>
          <a:noFill/>
        </p:spPr>
      </p:pic>
    </p:spTree>
    <p:extLst>
      <p:ext uri="{BB962C8B-B14F-4D97-AF65-F5344CB8AC3E}">
        <p14:creationId xmlns="" xmlns:p14="http://schemas.microsoft.com/office/powerpoint/2010/main" val="2353157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do you picture when you think of a professor?</a:t>
            </a:r>
            <a:endParaRPr lang="en-US" dirty="0"/>
          </a:p>
        </p:txBody>
      </p:sp>
      <p:pic>
        <p:nvPicPr>
          <p:cNvPr id="1026" name="Picture 2" descr="http://2.bp.blogspot.com/-iZLqy4SlRAk/TrEiKT0ochI/AAAAAAAAGu8/fSZ7sSdkJWY/s1600/about-indiana-jones-1.jpg"/>
          <p:cNvPicPr>
            <a:picLocks noChangeAspect="1" noChangeArrowheads="1"/>
          </p:cNvPicPr>
          <p:nvPr/>
        </p:nvPicPr>
        <p:blipFill>
          <a:blip r:embed="rId3" cstate="print"/>
          <a:srcRect/>
          <a:stretch>
            <a:fillRect/>
          </a:stretch>
        </p:blipFill>
        <p:spPr bwMode="auto">
          <a:xfrm>
            <a:off x="3048000" y="1981200"/>
            <a:ext cx="2857500" cy="4333875"/>
          </a:xfrm>
          <a:prstGeom prst="rect">
            <a:avLst/>
          </a:prstGeom>
          <a:noFill/>
        </p:spPr>
      </p:pic>
      <p:pic>
        <p:nvPicPr>
          <p:cNvPr id="1028" name="Picture 4" descr="http://www.starmoviesasia.tv/App_Files/Microsites/Main/502.jpg"/>
          <p:cNvPicPr>
            <a:picLocks noChangeAspect="1" noChangeArrowheads="1"/>
          </p:cNvPicPr>
          <p:nvPr/>
        </p:nvPicPr>
        <p:blipFill>
          <a:blip r:embed="rId4" cstate="print"/>
          <a:srcRect/>
          <a:stretch>
            <a:fillRect/>
          </a:stretch>
        </p:blipFill>
        <p:spPr bwMode="auto">
          <a:xfrm>
            <a:off x="1905000" y="2743200"/>
            <a:ext cx="5210175" cy="3143250"/>
          </a:xfrm>
          <a:prstGeom prst="rect">
            <a:avLst/>
          </a:prstGeom>
          <a:noFill/>
        </p:spPr>
      </p:pic>
      <p:pic>
        <p:nvPicPr>
          <p:cNvPr id="1030" name="Picture 6" descr="http://www.overthinkingit.com/wp-content/uploads/2009/05/the_nutty_professor.jpg"/>
          <p:cNvPicPr>
            <a:picLocks noChangeAspect="1" noChangeArrowheads="1"/>
          </p:cNvPicPr>
          <p:nvPr/>
        </p:nvPicPr>
        <p:blipFill>
          <a:blip r:embed="rId5" cstate="print"/>
          <a:srcRect/>
          <a:stretch>
            <a:fillRect/>
          </a:stretch>
        </p:blipFill>
        <p:spPr bwMode="auto">
          <a:xfrm>
            <a:off x="2819400" y="1524000"/>
            <a:ext cx="3581400" cy="5074392"/>
          </a:xfrm>
          <a:prstGeom prst="rect">
            <a:avLst/>
          </a:prstGeom>
          <a:noFill/>
        </p:spPr>
      </p:pic>
      <p:pic>
        <p:nvPicPr>
          <p:cNvPr id="1032" name="Picture 8" descr="http://media1.break.com/breakstudios/2011/8/22/the-paper-chase-john-houseman.jpg"/>
          <p:cNvPicPr>
            <a:picLocks noChangeAspect="1" noChangeArrowheads="1"/>
          </p:cNvPicPr>
          <p:nvPr/>
        </p:nvPicPr>
        <p:blipFill>
          <a:blip r:embed="rId6" cstate="print"/>
          <a:srcRect/>
          <a:stretch>
            <a:fillRect/>
          </a:stretch>
        </p:blipFill>
        <p:spPr bwMode="auto">
          <a:xfrm>
            <a:off x="1752600" y="3048000"/>
            <a:ext cx="5715000" cy="2857500"/>
          </a:xfrm>
          <a:prstGeom prst="rect">
            <a:avLst/>
          </a:prstGeom>
          <a:noFill/>
        </p:spPr>
      </p:pic>
      <p:pic>
        <p:nvPicPr>
          <p:cNvPr id="1034" name="Picture 10" descr="http://www.jotracey.com.au/wp-content/uploads/2011/07/albus_dumbledore.jpg"/>
          <p:cNvPicPr>
            <a:picLocks noChangeAspect="1" noChangeArrowheads="1"/>
          </p:cNvPicPr>
          <p:nvPr/>
        </p:nvPicPr>
        <p:blipFill>
          <a:blip r:embed="rId7" cstate="print"/>
          <a:srcRect/>
          <a:stretch>
            <a:fillRect/>
          </a:stretch>
        </p:blipFill>
        <p:spPr bwMode="auto">
          <a:xfrm>
            <a:off x="1447800" y="1828800"/>
            <a:ext cx="6467475" cy="4295775"/>
          </a:xfrm>
          <a:prstGeom prst="rect">
            <a:avLst/>
          </a:prstGeom>
          <a:noFill/>
        </p:spPr>
      </p:pic>
      <p:sp>
        <p:nvSpPr>
          <p:cNvPr id="13" name="TextBox 12"/>
          <p:cNvSpPr txBox="1"/>
          <p:nvPr/>
        </p:nvSpPr>
        <p:spPr>
          <a:xfrm>
            <a:off x="533400" y="6120825"/>
            <a:ext cx="2362200" cy="584775"/>
          </a:xfrm>
          <a:prstGeom prst="rect">
            <a:avLst/>
          </a:prstGeom>
          <a:noFill/>
        </p:spPr>
        <p:txBody>
          <a:bodyPr wrap="square" rtlCol="0">
            <a:spAutoFit/>
          </a:bodyPr>
          <a:lstStyle/>
          <a:p>
            <a:pPr algn="ctr"/>
            <a:r>
              <a:rPr lang="en-US" sz="3200" dirty="0" smtClean="0"/>
              <a:t>#adjunct</a:t>
            </a:r>
            <a:endParaRPr lang="en-US" sz="3200" dirty="0"/>
          </a:p>
        </p:txBody>
      </p:sp>
      <p:pic>
        <p:nvPicPr>
          <p:cNvPr id="14" name="Picture 6" descr="https://twitter.com/images/resources/twitter-bird-white-on-blue.png"/>
          <p:cNvPicPr>
            <a:picLocks noChangeAspect="1" noChangeArrowheads="1"/>
          </p:cNvPicPr>
          <p:nvPr/>
        </p:nvPicPr>
        <p:blipFill>
          <a:blip r:embed="rId8" cstate="print"/>
          <a:srcRect/>
          <a:stretch>
            <a:fillRect/>
          </a:stretch>
        </p:blipFill>
        <p:spPr bwMode="auto">
          <a:xfrm>
            <a:off x="0" y="5943600"/>
            <a:ext cx="83820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checkerboard(across)">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box(in)">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anim calcmode="lin" valueType="num">
                                      <p:cBhvr additive="base">
                                        <p:cTn id="27" dur="500" fill="hold"/>
                                        <p:tgtEl>
                                          <p:spTgt spid="1034"/>
                                        </p:tgtEl>
                                        <p:attrNameLst>
                                          <p:attrName>ppt_x</p:attrName>
                                        </p:attrNameLst>
                                      </p:cBhvr>
                                      <p:tavLst>
                                        <p:tav tm="0">
                                          <p:val>
                                            <p:strVal val="#ppt_x"/>
                                          </p:val>
                                        </p:tav>
                                        <p:tav tm="100000">
                                          <p:val>
                                            <p:strVal val="#ppt_x"/>
                                          </p:val>
                                        </p:tav>
                                      </p:tavLst>
                                    </p:anim>
                                    <p:anim calcmode="lin" valueType="num">
                                      <p:cBhvr additive="base">
                                        <p:cTn id="28"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6120825"/>
            <a:ext cx="2362200" cy="584775"/>
          </a:xfrm>
          <a:prstGeom prst="rect">
            <a:avLst/>
          </a:prstGeom>
          <a:noFill/>
        </p:spPr>
        <p:txBody>
          <a:bodyPr wrap="square" rtlCol="0">
            <a:spAutoFit/>
          </a:bodyPr>
          <a:lstStyle/>
          <a:p>
            <a:pPr algn="ctr"/>
            <a:r>
              <a:rPr lang="en-US" sz="3200" dirty="0" smtClean="0"/>
              <a:t>#adjunct</a:t>
            </a:r>
            <a:endParaRPr lang="en-US" sz="3200" dirty="0"/>
          </a:p>
        </p:txBody>
      </p:sp>
      <p:sp>
        <p:nvSpPr>
          <p:cNvPr id="5" name="Title 4"/>
          <p:cNvSpPr>
            <a:spLocks noGrp="1"/>
          </p:cNvSpPr>
          <p:nvPr>
            <p:ph type="title"/>
          </p:nvPr>
        </p:nvSpPr>
        <p:spPr>
          <a:xfrm>
            <a:off x="1828800" y="6019800"/>
            <a:ext cx="5486400" cy="566738"/>
          </a:xfrm>
        </p:spPr>
        <p:txBody>
          <a:bodyPr/>
          <a:lstStyle/>
          <a:p>
            <a:r>
              <a:rPr lang="en-US" i="1" dirty="0" smtClean="0"/>
              <a:t>			Mona Lisa Smile, 2003</a:t>
            </a:r>
            <a:endParaRPr lang="en-US" i="1" dirty="0"/>
          </a:p>
        </p:txBody>
      </p:sp>
      <p:pic>
        <p:nvPicPr>
          <p:cNvPr id="4" name="Content Placeholder 3" descr="2699_5.jpg"/>
          <p:cNvPicPr>
            <a:picLocks noGrp="1" noChangeAspect="1"/>
          </p:cNvPicPr>
          <p:nvPr>
            <p:ph type="pic" idx="1"/>
          </p:nvPr>
        </p:nvPicPr>
        <p:blipFill>
          <a:blip r:embed="rId3" cstate="print"/>
          <a:srcRect l="12546" r="12546"/>
          <a:stretch>
            <a:fillRect/>
          </a:stretch>
        </p:blipFill>
        <p:spPr>
          <a:xfrm>
            <a:off x="762000" y="609600"/>
            <a:ext cx="7426854" cy="5570140"/>
          </a:xfrm>
          <a:prstGeom prst="rect">
            <a:avLst/>
          </a:prstGeom>
          <a:ln>
            <a:noFill/>
          </a:ln>
          <a:effectLst>
            <a:softEdge rad="112500"/>
          </a:effectLst>
        </p:spPr>
      </p:pic>
      <p:pic>
        <p:nvPicPr>
          <p:cNvPr id="9" name="Picture 6" descr="https://twitter.com/images/resources/twitter-bird-white-on-blue.png"/>
          <p:cNvPicPr>
            <a:picLocks noChangeAspect="1" noChangeArrowheads="1"/>
          </p:cNvPicPr>
          <p:nvPr/>
        </p:nvPicPr>
        <p:blipFill>
          <a:blip r:embed="rId4" cstate="print"/>
          <a:srcRect/>
          <a:stretch>
            <a:fillRect/>
          </a:stretch>
        </p:blipFill>
        <p:spPr bwMode="auto">
          <a:xfrm>
            <a:off x="0" y="5943600"/>
            <a:ext cx="838200" cy="914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lliso6\AppData\Local\Microsoft\Windows\Temporary Internet Files\Content.IE5\AH4TNPFE\MC900355851[1].wmf"/>
          <p:cNvPicPr>
            <a:picLocks noChangeAspect="1" noChangeArrowheads="1"/>
          </p:cNvPicPr>
          <p:nvPr/>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990600" y="0"/>
            <a:ext cx="7162800" cy="62484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Contingent Faculty?</a:t>
            </a:r>
            <a:endParaRPr lang="en-US" dirty="0"/>
          </a:p>
        </p:txBody>
      </p:sp>
      <p:sp>
        <p:nvSpPr>
          <p:cNvPr id="3" name="Content Placeholder 2"/>
          <p:cNvSpPr>
            <a:spLocks noGrp="1"/>
          </p:cNvSpPr>
          <p:nvPr>
            <p:ph sz="half" idx="1"/>
          </p:nvPr>
        </p:nvSpPr>
        <p:spPr/>
        <p:txBody>
          <a:bodyPr>
            <a:normAutofit lnSpcReduction="10000"/>
          </a:bodyPr>
          <a:lstStyle/>
          <a:p>
            <a:pPr marL="0" indent="0">
              <a:buNone/>
            </a:pPr>
            <a:endParaRPr lang="en-US" dirty="0" smtClean="0"/>
          </a:p>
          <a:p>
            <a:pPr marL="0" indent="0">
              <a:buNone/>
            </a:pPr>
            <a:endParaRPr lang="en-US" dirty="0"/>
          </a:p>
          <a:p>
            <a:pPr marL="0" indent="0">
              <a:buNone/>
            </a:pPr>
            <a:r>
              <a:rPr lang="en-US" dirty="0" smtClean="0"/>
              <a:t>Contingency is an umbrella term describing the precarious employment of the majority of faculty in higher education.</a:t>
            </a:r>
          </a:p>
        </p:txBody>
      </p:sp>
      <p:sp>
        <p:nvSpPr>
          <p:cNvPr id="4" name="Content Placeholder 3"/>
          <p:cNvSpPr>
            <a:spLocks noGrp="1"/>
          </p:cNvSpPr>
          <p:nvPr>
            <p:ph sz="half" idx="2"/>
          </p:nvPr>
        </p:nvSpPr>
        <p:spPr/>
        <p:txBody>
          <a:bodyPr>
            <a:normAutofit lnSpcReduction="10000"/>
          </a:bodyPr>
          <a:lstStyle/>
          <a:p>
            <a:endParaRPr lang="en-US" dirty="0" smtClean="0"/>
          </a:p>
          <a:p>
            <a:r>
              <a:rPr lang="en-US" dirty="0" smtClean="0"/>
              <a:t>Adjuncts</a:t>
            </a:r>
          </a:p>
          <a:p>
            <a:r>
              <a:rPr lang="en-US" dirty="0" smtClean="0"/>
              <a:t>Lecturers</a:t>
            </a:r>
          </a:p>
          <a:p>
            <a:r>
              <a:rPr lang="en-US" dirty="0" smtClean="0"/>
              <a:t>Non-Tenure Track Faculty</a:t>
            </a:r>
          </a:p>
          <a:p>
            <a:r>
              <a:rPr lang="en-US" dirty="0" smtClean="0"/>
              <a:t>Term Faculty</a:t>
            </a:r>
          </a:p>
          <a:p>
            <a:r>
              <a:rPr lang="en-US" dirty="0" smtClean="0"/>
              <a:t>Part-Time</a:t>
            </a:r>
          </a:p>
          <a:p>
            <a:r>
              <a:rPr lang="en-US" dirty="0" smtClean="0"/>
              <a:t>Post-Docs</a:t>
            </a:r>
          </a:p>
          <a:p>
            <a:r>
              <a:rPr lang="en-US" dirty="0" smtClean="0"/>
              <a:t>Teaching Assistants</a:t>
            </a:r>
          </a:p>
          <a:p>
            <a:endParaRPr lang="en-US" dirty="0"/>
          </a:p>
        </p:txBody>
      </p:sp>
      <p:sp>
        <p:nvSpPr>
          <p:cNvPr id="7" name="TextBox 6"/>
          <p:cNvSpPr txBox="1"/>
          <p:nvPr/>
        </p:nvSpPr>
        <p:spPr>
          <a:xfrm>
            <a:off x="533400" y="6019800"/>
            <a:ext cx="2362200" cy="584775"/>
          </a:xfrm>
          <a:prstGeom prst="rect">
            <a:avLst/>
          </a:prstGeom>
          <a:noFill/>
        </p:spPr>
        <p:txBody>
          <a:bodyPr wrap="square" rtlCol="0">
            <a:spAutoFit/>
          </a:bodyPr>
          <a:lstStyle/>
          <a:p>
            <a:pPr algn="ctr"/>
            <a:r>
              <a:rPr lang="en-US" sz="3200" dirty="0" smtClean="0"/>
              <a:t>#adjunct</a:t>
            </a:r>
            <a:endParaRPr lang="en-US" sz="3200" dirty="0"/>
          </a:p>
        </p:txBody>
      </p:sp>
      <p:pic>
        <p:nvPicPr>
          <p:cNvPr id="8" name="Picture 6" descr="https://twitter.com/images/resources/twitter-bird-white-on-blue.png"/>
          <p:cNvPicPr>
            <a:picLocks noChangeAspect="1" noChangeArrowheads="1"/>
          </p:cNvPicPr>
          <p:nvPr/>
        </p:nvPicPr>
        <p:blipFill>
          <a:blip r:embed="rId3" cstate="print"/>
          <a:srcRect/>
          <a:stretch>
            <a:fillRect/>
          </a:stretch>
        </p:blipFill>
        <p:spPr bwMode="auto">
          <a:xfrm>
            <a:off x="0" y="5943600"/>
            <a:ext cx="838200" cy="914400"/>
          </a:xfrm>
          <a:prstGeom prst="rect">
            <a:avLst/>
          </a:prstGeom>
          <a:noFill/>
        </p:spPr>
      </p:pic>
    </p:spTree>
    <p:extLst>
      <p:ext uri="{BB962C8B-B14F-4D97-AF65-F5344CB8AC3E}">
        <p14:creationId xmlns="" xmlns:p14="http://schemas.microsoft.com/office/powerpoint/2010/main" val="3594174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2985497722"/>
              </p:ext>
            </p:extLst>
          </p:nvPr>
        </p:nvGraphicFramePr>
        <p:xfrm>
          <a:off x="457200" y="304800"/>
          <a:ext cx="82296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90600" y="6211669"/>
            <a:ext cx="7315200" cy="646331"/>
          </a:xfrm>
          <a:prstGeom prst="rect">
            <a:avLst/>
          </a:prstGeom>
          <a:noFill/>
        </p:spPr>
        <p:txBody>
          <a:bodyPr wrap="square" rtlCol="0">
            <a:spAutoFit/>
          </a:bodyPr>
          <a:lstStyle/>
          <a:p>
            <a:r>
              <a:rPr lang="en-US" dirty="0" smtClean="0"/>
              <a:t>Data derived from National Center for Education Statistics Integrated Postsecondary Education Data System </a:t>
            </a:r>
            <a:endParaRPr lang="en-US" dirty="0"/>
          </a:p>
        </p:txBody>
      </p:sp>
    </p:spTree>
    <p:extLst>
      <p:ext uri="{BB962C8B-B14F-4D97-AF65-F5344CB8AC3E}">
        <p14:creationId xmlns="" xmlns:p14="http://schemas.microsoft.com/office/powerpoint/2010/main" val="1198257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Contingent faculty comprise over 2/3 of the faculty workforce nationally. </a:t>
            </a:r>
          </a:p>
          <a:p>
            <a:r>
              <a:rPr lang="en-US" dirty="0" smtClean="0"/>
              <a:t>There’s no one type of contingent faculty</a:t>
            </a:r>
            <a:endParaRPr lang="en-US" dirty="0"/>
          </a:p>
        </p:txBody>
      </p:sp>
      <p:sp>
        <p:nvSpPr>
          <p:cNvPr id="5" name="TextBox 4"/>
          <p:cNvSpPr txBox="1"/>
          <p:nvPr/>
        </p:nvSpPr>
        <p:spPr>
          <a:xfrm>
            <a:off x="533400" y="6019800"/>
            <a:ext cx="2362200" cy="584775"/>
          </a:xfrm>
          <a:prstGeom prst="rect">
            <a:avLst/>
          </a:prstGeom>
          <a:noFill/>
        </p:spPr>
        <p:txBody>
          <a:bodyPr wrap="square" rtlCol="0">
            <a:spAutoFit/>
          </a:bodyPr>
          <a:lstStyle/>
          <a:p>
            <a:pPr algn="ctr"/>
            <a:r>
              <a:rPr lang="en-US" sz="3200" dirty="0" smtClean="0"/>
              <a:t>#adjunct</a:t>
            </a:r>
            <a:endParaRPr lang="en-US" sz="3200" dirty="0"/>
          </a:p>
        </p:txBody>
      </p:sp>
      <p:pic>
        <p:nvPicPr>
          <p:cNvPr id="6" name="Picture 6" descr="https://twitter.com/images/resources/twitter-bird-white-on-blue.png"/>
          <p:cNvPicPr>
            <a:picLocks noChangeAspect="1" noChangeArrowheads="1"/>
          </p:cNvPicPr>
          <p:nvPr/>
        </p:nvPicPr>
        <p:blipFill>
          <a:blip r:embed="rId3" cstate="print"/>
          <a:srcRect/>
          <a:stretch>
            <a:fillRect/>
          </a:stretch>
        </p:blipFill>
        <p:spPr bwMode="auto">
          <a:xfrm>
            <a:off x="0" y="5943600"/>
            <a:ext cx="838200" cy="914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Mason Stats in 2009</a:t>
            </a:r>
            <a:endParaRPr lang="en-US" dirty="0"/>
          </a:p>
        </p:txBody>
      </p:sp>
      <p:sp>
        <p:nvSpPr>
          <p:cNvPr id="8" name="Content Placeholder 7"/>
          <p:cNvSpPr>
            <a:spLocks noGrp="1"/>
          </p:cNvSpPr>
          <p:nvPr>
            <p:ph sz="half" idx="1"/>
          </p:nvPr>
        </p:nvSpPr>
        <p:spPr/>
        <p:txBody>
          <a:bodyPr/>
          <a:lstStyle/>
          <a:p>
            <a:pPr algn="ctr">
              <a:buNone/>
            </a:pPr>
            <a:r>
              <a:rPr lang="en-US" dirty="0" smtClean="0"/>
              <a:t>Tenure Track and </a:t>
            </a:r>
          </a:p>
          <a:p>
            <a:pPr algn="ctr">
              <a:buNone/>
            </a:pPr>
            <a:r>
              <a:rPr lang="en-US" dirty="0" smtClean="0"/>
              <a:t>Tenured Faculty </a:t>
            </a:r>
          </a:p>
          <a:p>
            <a:pPr algn="ctr">
              <a:buNone/>
            </a:pPr>
            <a:r>
              <a:rPr lang="en-US" sz="9600" dirty="0" smtClean="0"/>
              <a:t>39%</a:t>
            </a:r>
            <a:endParaRPr lang="en-US" sz="9600" dirty="0"/>
          </a:p>
        </p:txBody>
      </p:sp>
      <p:sp>
        <p:nvSpPr>
          <p:cNvPr id="12" name="Content Placeholder 11"/>
          <p:cNvSpPr>
            <a:spLocks noGrp="1"/>
          </p:cNvSpPr>
          <p:nvPr>
            <p:ph sz="half" idx="2"/>
          </p:nvPr>
        </p:nvSpPr>
        <p:spPr/>
        <p:txBody>
          <a:bodyPr/>
          <a:lstStyle/>
          <a:p>
            <a:pPr algn="ctr">
              <a:buNone/>
            </a:pPr>
            <a:r>
              <a:rPr lang="en-US" dirty="0" smtClean="0"/>
              <a:t> Contingent Faculty</a:t>
            </a:r>
          </a:p>
          <a:p>
            <a:pPr algn="ctr">
              <a:buNone/>
            </a:pPr>
            <a:endParaRPr lang="en-US" dirty="0" smtClean="0"/>
          </a:p>
          <a:p>
            <a:pPr algn="ctr">
              <a:buNone/>
            </a:pPr>
            <a:r>
              <a:rPr lang="en-US" sz="9600" dirty="0" smtClean="0"/>
              <a:t>61%</a:t>
            </a:r>
            <a:endParaRPr lang="en-US" sz="9600" dirty="0"/>
          </a:p>
        </p:txBody>
      </p:sp>
      <p:sp>
        <p:nvSpPr>
          <p:cNvPr id="13" name="TextBox 12"/>
          <p:cNvSpPr txBox="1"/>
          <p:nvPr/>
        </p:nvSpPr>
        <p:spPr>
          <a:xfrm>
            <a:off x="381000" y="4648200"/>
            <a:ext cx="7924800" cy="1384995"/>
          </a:xfrm>
          <a:prstGeom prst="rect">
            <a:avLst/>
          </a:prstGeom>
          <a:noFill/>
        </p:spPr>
        <p:txBody>
          <a:bodyPr wrap="square" rtlCol="0">
            <a:spAutoFit/>
          </a:bodyPr>
          <a:lstStyle/>
          <a:p>
            <a:pPr algn="ctr"/>
            <a:r>
              <a:rPr lang="en-US" sz="2800" dirty="0" smtClean="0"/>
              <a:t>The future of higher education is tied up with the future of contingency. </a:t>
            </a:r>
          </a:p>
          <a:p>
            <a:pPr algn="ctr"/>
            <a:r>
              <a:rPr lang="en-US" sz="2800" dirty="0" smtClean="0"/>
              <a:t>What will Mason look like in 10 years?</a:t>
            </a:r>
            <a:endParaRPr lang="en-US" sz="2800" dirty="0"/>
          </a:p>
        </p:txBody>
      </p:sp>
      <p:sp>
        <p:nvSpPr>
          <p:cNvPr id="15" name="TextBox 14"/>
          <p:cNvSpPr txBox="1"/>
          <p:nvPr/>
        </p:nvSpPr>
        <p:spPr>
          <a:xfrm>
            <a:off x="533400" y="6019800"/>
            <a:ext cx="2362200" cy="584775"/>
          </a:xfrm>
          <a:prstGeom prst="rect">
            <a:avLst/>
          </a:prstGeom>
          <a:noFill/>
        </p:spPr>
        <p:txBody>
          <a:bodyPr wrap="square" rtlCol="0">
            <a:spAutoFit/>
          </a:bodyPr>
          <a:lstStyle/>
          <a:p>
            <a:pPr algn="ctr"/>
            <a:r>
              <a:rPr lang="en-US" sz="3200" dirty="0" smtClean="0"/>
              <a:t>#adjunct</a:t>
            </a:r>
            <a:endParaRPr lang="en-US" sz="3200" dirty="0"/>
          </a:p>
        </p:txBody>
      </p:sp>
      <p:pic>
        <p:nvPicPr>
          <p:cNvPr id="16" name="Picture 6" descr="https://twitter.com/images/resources/twitter-bird-white-on-blue.png"/>
          <p:cNvPicPr>
            <a:picLocks noChangeAspect="1" noChangeArrowheads="1"/>
          </p:cNvPicPr>
          <p:nvPr/>
        </p:nvPicPr>
        <p:blipFill>
          <a:blip r:embed="rId2" cstate="print"/>
          <a:srcRect/>
          <a:stretch>
            <a:fillRect/>
          </a:stretch>
        </p:blipFill>
        <p:spPr bwMode="auto">
          <a:xfrm>
            <a:off x="0" y="5943600"/>
            <a:ext cx="838200" cy="914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Challenges to contingent faculty work life</a:t>
            </a:r>
            <a:endParaRPr lang="en-US" sz="3600" dirty="0"/>
          </a:p>
        </p:txBody>
      </p:sp>
      <p:sp>
        <p:nvSpPr>
          <p:cNvPr id="5" name="Content Placeholder 4"/>
          <p:cNvSpPr>
            <a:spLocks noGrp="1"/>
          </p:cNvSpPr>
          <p:nvPr>
            <p:ph idx="1"/>
          </p:nvPr>
        </p:nvSpPr>
        <p:spPr>
          <a:xfrm>
            <a:off x="457200" y="1600201"/>
            <a:ext cx="8229600" cy="4267200"/>
          </a:xfrm>
        </p:spPr>
        <p:txBody>
          <a:bodyPr>
            <a:normAutofit/>
          </a:bodyPr>
          <a:lstStyle/>
          <a:p>
            <a:r>
              <a:rPr lang="en-US" dirty="0" smtClean="0"/>
              <a:t>Unequal Compensation</a:t>
            </a:r>
          </a:p>
          <a:p>
            <a:r>
              <a:rPr lang="en-US" dirty="0" smtClean="0"/>
              <a:t>Lack of Job Security</a:t>
            </a:r>
          </a:p>
          <a:p>
            <a:r>
              <a:rPr lang="en-US" dirty="0" smtClean="0"/>
              <a:t>No Academic Freedom</a:t>
            </a:r>
          </a:p>
          <a:p>
            <a:r>
              <a:rPr lang="en-US" dirty="0" smtClean="0"/>
              <a:t>Non-inclusion in Faculty Governance </a:t>
            </a:r>
          </a:p>
          <a:p>
            <a:r>
              <a:rPr lang="en-US" dirty="0" smtClean="0"/>
              <a:t>Lack of Professional Development</a:t>
            </a:r>
          </a:p>
          <a:p>
            <a:r>
              <a:rPr lang="en-US" dirty="0" smtClean="0"/>
              <a:t>Lack of Advancement Opportunities</a:t>
            </a:r>
          </a:p>
          <a:p>
            <a:r>
              <a:rPr lang="en-US" dirty="0" smtClean="0"/>
              <a:t>Little to No Benefits for part timers</a:t>
            </a:r>
          </a:p>
        </p:txBody>
      </p:sp>
      <p:sp>
        <p:nvSpPr>
          <p:cNvPr id="7" name="TextBox 6"/>
          <p:cNvSpPr txBox="1"/>
          <p:nvPr/>
        </p:nvSpPr>
        <p:spPr>
          <a:xfrm>
            <a:off x="533400" y="6019800"/>
            <a:ext cx="2362200" cy="584775"/>
          </a:xfrm>
          <a:prstGeom prst="rect">
            <a:avLst/>
          </a:prstGeom>
          <a:noFill/>
        </p:spPr>
        <p:txBody>
          <a:bodyPr wrap="square" rtlCol="0">
            <a:spAutoFit/>
          </a:bodyPr>
          <a:lstStyle/>
          <a:p>
            <a:pPr algn="ctr"/>
            <a:r>
              <a:rPr lang="en-US" sz="3200" dirty="0" smtClean="0"/>
              <a:t>#adjunct</a:t>
            </a:r>
            <a:endParaRPr lang="en-US" sz="3200" dirty="0"/>
          </a:p>
        </p:txBody>
      </p:sp>
      <p:pic>
        <p:nvPicPr>
          <p:cNvPr id="8" name="Picture 6" descr="https://twitter.com/images/resources/twitter-bird-white-on-blue.png"/>
          <p:cNvPicPr>
            <a:picLocks noChangeAspect="1" noChangeArrowheads="1"/>
          </p:cNvPicPr>
          <p:nvPr/>
        </p:nvPicPr>
        <p:blipFill>
          <a:blip r:embed="rId3" cstate="print"/>
          <a:srcRect/>
          <a:stretch>
            <a:fillRect/>
          </a:stretch>
        </p:blipFill>
        <p:spPr bwMode="auto">
          <a:xfrm>
            <a:off x="0" y="5943600"/>
            <a:ext cx="838200" cy="914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484</TotalTime>
  <Words>957</Words>
  <Application>Microsoft Office PowerPoint</Application>
  <PresentationFormat>On-screen Show (4:3)</PresentationFormat>
  <Paragraphs>132</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Contingent Faculty and the Future of Higher Education: What Role Can University Life Play?</vt:lpstr>
      <vt:lpstr>Learning objectives</vt:lpstr>
      <vt:lpstr>What do you picture when you think of a professor?</vt:lpstr>
      <vt:lpstr>   Mona Lisa Smile, 2003</vt:lpstr>
      <vt:lpstr>Contingent Faculty?</vt:lpstr>
      <vt:lpstr>Slide 6</vt:lpstr>
      <vt:lpstr>Slide 7</vt:lpstr>
      <vt:lpstr>Mason Stats in 2009</vt:lpstr>
      <vt:lpstr>Challenges to contingent faculty work life</vt:lpstr>
      <vt:lpstr>Slide 10</vt:lpstr>
      <vt:lpstr>Sissy Bradford, Adjunct</vt:lpstr>
      <vt:lpstr>Challenges for Students</vt:lpstr>
      <vt:lpstr>Limited Instructional Resources</vt:lpstr>
      <vt:lpstr>Student Outcomes</vt:lpstr>
      <vt:lpstr>How can ULife Departments Foster Collaboration with Contingent Faculty?</vt:lpstr>
      <vt:lpstr>How can ULife Departments Foster Collaboration with Contingent Faculty?</vt:lpstr>
      <vt:lpstr>‘Junct:  The trashing of higher ed</vt:lpstr>
      <vt:lpstr>“Our Working Conditions are Student Learning Conditions”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Marisa Camille Allison</cp:lastModifiedBy>
  <cp:revision>14</cp:revision>
  <dcterms:created xsi:type="dcterms:W3CDTF">2013-01-10T19:22:14Z</dcterms:created>
  <dcterms:modified xsi:type="dcterms:W3CDTF">2013-01-15T17:31:50Z</dcterms:modified>
</cp:coreProperties>
</file>